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notesSlides/notesSlide20.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3.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68" r:id="rId1"/>
  </p:sldMasterIdLst>
  <p:notesMasterIdLst>
    <p:notesMasterId r:id="rId23"/>
  </p:notesMasterIdLst>
  <p:handoutMasterIdLst>
    <p:handoutMasterId r:id="rId24"/>
  </p:handoutMasterIdLst>
  <p:sldIdLst>
    <p:sldId id="300" r:id="rId2"/>
    <p:sldId id="376" r:id="rId3"/>
    <p:sldId id="389" r:id="rId4"/>
    <p:sldId id="406" r:id="rId5"/>
    <p:sldId id="411" r:id="rId6"/>
    <p:sldId id="415" r:id="rId7"/>
    <p:sldId id="416" r:id="rId8"/>
    <p:sldId id="414" r:id="rId9"/>
    <p:sldId id="407" r:id="rId10"/>
    <p:sldId id="412" r:id="rId11"/>
    <p:sldId id="409" r:id="rId12"/>
    <p:sldId id="392" r:id="rId13"/>
    <p:sldId id="403" r:id="rId14"/>
    <p:sldId id="404" r:id="rId15"/>
    <p:sldId id="410" r:id="rId16"/>
    <p:sldId id="405" r:id="rId17"/>
    <p:sldId id="390" r:id="rId18"/>
    <p:sldId id="408" r:id="rId19"/>
    <p:sldId id="402" r:id="rId20"/>
    <p:sldId id="413" r:id="rId21"/>
    <p:sldId id="388" r:id="rId22"/>
  </p:sldIdLst>
  <p:sldSz cx="9144000" cy="6858000" type="screen4x3"/>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4032">
          <p15:clr>
            <a:srgbClr val="A4A3A4"/>
          </p15:clr>
        </p15:guide>
        <p15:guide id="2" orient="horz" pos="768">
          <p15:clr>
            <a:srgbClr val="A4A3A4"/>
          </p15:clr>
        </p15:guide>
        <p15:guide id="3" pos="288">
          <p15:clr>
            <a:srgbClr val="A4A3A4"/>
          </p15:clr>
        </p15:guide>
        <p15:guide id="4" pos="547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mpel, Laura A" initials="HLA" lastIdx="17" clrIdx="0">
    <p:extLst>
      <p:ext uri="{19B8F6BF-5375-455C-9EA6-DF929625EA0E}">
        <p15:presenceInfo xmlns:p15="http://schemas.microsoft.com/office/powerpoint/2012/main" userId="S::lhempel@usgs.gov::ca5ea66d-2315-4467-8f57-f4ba78621087" providerId="AD"/>
      </p:ext>
    </p:extLst>
  </p:cmAuthor>
  <p:cmAuthor id="2" name="Brown, Krystal D" initials="BKD" lastIdx="1" clrIdx="1">
    <p:extLst>
      <p:ext uri="{19B8F6BF-5375-455C-9EA6-DF929625EA0E}">
        <p15:presenceInfo xmlns:p15="http://schemas.microsoft.com/office/powerpoint/2012/main" userId="S::kbrown@usgs.gov::3962720e-1753-447e-bc78-0e5eb81696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199FF"/>
    <a:srgbClr val="C4E59F"/>
    <a:srgbClr val="FFFFCC"/>
    <a:srgbClr val="1195F8"/>
    <a:srgbClr val="71F300"/>
    <a:srgbClr val="FA0000"/>
    <a:srgbClr val="005BE6"/>
    <a:srgbClr val="6F99DE"/>
    <a:srgbClr val="7FDFD5"/>
    <a:srgbClr val="8408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29" autoAdjust="0"/>
    <p:restoredTop sz="23972" autoAdjust="0"/>
  </p:normalViewPr>
  <p:slideViewPr>
    <p:cSldViewPr>
      <p:cViewPr varScale="1">
        <p:scale>
          <a:sx n="27" d="100"/>
          <a:sy n="27" d="100"/>
        </p:scale>
        <p:origin x="3642" y="48"/>
      </p:cViewPr>
      <p:guideLst>
        <p:guide orient="horz" pos="4032"/>
        <p:guide orient="horz" pos="768"/>
        <p:guide pos="288"/>
        <p:guide pos="5472"/>
      </p:guideLst>
    </p:cSldViewPr>
  </p:slideViewPr>
  <p:outlineViewPr>
    <p:cViewPr>
      <p:scale>
        <a:sx n="33" d="100"/>
        <a:sy n="33" d="100"/>
      </p:scale>
      <p:origin x="0" y="8358"/>
    </p:cViewPr>
  </p:outlineViewPr>
  <p:notesTextViewPr>
    <p:cViewPr>
      <p:scale>
        <a:sx n="3" d="2"/>
        <a:sy n="3" d="2"/>
      </p:scale>
      <p:origin x="0" y="0"/>
    </p:cViewPr>
  </p:notesTextViewPr>
  <p:sorterViewPr>
    <p:cViewPr>
      <p:scale>
        <a:sx n="75" d="100"/>
        <a:sy n="75" d="100"/>
      </p:scale>
      <p:origin x="0" y="0"/>
    </p:cViewPr>
  </p:sorterViewPr>
  <p:notesViewPr>
    <p:cSldViewPr>
      <p:cViewPr varScale="1">
        <p:scale>
          <a:sx n="82" d="100"/>
          <a:sy n="82" d="100"/>
        </p:scale>
        <p:origin x="3198"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6D9E1A2-D084-416E-B3B2-54C19B06C1D8}"/>
              </a:ext>
            </a:extLst>
          </p:cNvPr>
          <p:cNvSpPr>
            <a:spLocks noGrp="1" noChangeArrowheads="1"/>
          </p:cNvSpPr>
          <p:nvPr>
            <p:ph type="body" sz="quarter" idx="3"/>
          </p:nvPr>
        </p:nvSpPr>
        <p:spPr bwMode="auto">
          <a:xfrm>
            <a:off x="933450" y="4416425"/>
            <a:ext cx="51435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25" tIns="45402" rIns="92425" bIns="45402"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1" name="Rectangle 3">
            <a:extLst>
              <a:ext uri="{FF2B5EF4-FFF2-40B4-BE49-F238E27FC236}">
                <a16:creationId xmlns:a16="http://schemas.microsoft.com/office/drawing/2014/main" id="{B5AFE5D0-281C-441D-B013-B13BADA4337E}"/>
              </a:ext>
            </a:extLst>
          </p:cNvPr>
          <p:cNvSpPr>
            <a:spLocks noGrp="1" noRot="1" noChangeAspect="1" noChangeArrowheads="1" noTextEdit="1"/>
          </p:cNvSpPr>
          <p:nvPr>
            <p:ph type="sldImg" idx="2"/>
          </p:nvPr>
        </p:nvSpPr>
        <p:spPr bwMode="auto">
          <a:xfrm>
            <a:off x="1181100" y="696913"/>
            <a:ext cx="4649788" cy="34861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5ED951A-EE99-40A7-8B65-7CD21BA1BBBD}"/>
              </a:ext>
            </a:extLst>
          </p:cNvPr>
          <p:cNvSpPr>
            <a:spLocks noGrp="1" noRot="1" noChangeAspect="1" noChangeArrowheads="1" noTextEdit="1"/>
          </p:cNvSpPr>
          <p:nvPr>
            <p:ph type="sldImg"/>
          </p:nvPr>
        </p:nvSpPr>
        <p:spPr>
          <a:ln/>
        </p:spPr>
      </p:sp>
      <p:sp>
        <p:nvSpPr>
          <p:cNvPr id="4099" name="Notes Placeholder 2">
            <a:extLst>
              <a:ext uri="{FF2B5EF4-FFF2-40B4-BE49-F238E27FC236}">
                <a16:creationId xmlns:a16="http://schemas.microsoft.com/office/drawing/2014/main" id="{50575B46-8B97-4D97-9721-AA0B9D8295D5}"/>
              </a:ext>
            </a:extLst>
          </p:cNvPr>
          <p:cNvSpPr>
            <a:spLocks noGrp="1" noChangeArrowheads="1"/>
          </p:cNvSpPr>
          <p:nvPr>
            <p:ph type="body" idx="1"/>
          </p:nvPr>
        </p:nvSpPr>
        <p:spPr>
          <a:noFill/>
        </p:spPr>
        <p:txBody>
          <a:bodyPr/>
          <a:lstStyle/>
          <a:p>
            <a:endParaRPr lang="en-US" altLang="en-US" dirty="0">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98898D43-D037-4C15-908F-F0778D72F0A5}"/>
              </a:ext>
            </a:extLst>
          </p:cNvPr>
          <p:cNvSpPr>
            <a:spLocks noGrp="1" noRot="1" noChangeAspect="1" noChangeArrowheads="1" noTextEdit="1"/>
          </p:cNvSpPr>
          <p:nvPr>
            <p:ph type="sldImg"/>
          </p:nvPr>
        </p:nvSpPr>
        <p:spPr>
          <a:ln/>
        </p:spPr>
      </p:sp>
      <p:sp>
        <p:nvSpPr>
          <p:cNvPr id="10243" name="Notes Placeholder 2">
            <a:extLst>
              <a:ext uri="{FF2B5EF4-FFF2-40B4-BE49-F238E27FC236}">
                <a16:creationId xmlns:a16="http://schemas.microsoft.com/office/drawing/2014/main" id="{FA8A0FE2-A24F-485A-90FF-69C02E02E02E}"/>
              </a:ext>
            </a:extLst>
          </p:cNvPr>
          <p:cNvSpPr>
            <a:spLocks noGrp="1" noChangeArrowheads="1"/>
          </p:cNvSpPr>
          <p:nvPr>
            <p:ph type="body" idx="1"/>
          </p:nvPr>
        </p:nvSpPr>
        <p:spPr>
          <a:noFill/>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907236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2A25C051-5C3E-497D-9628-E28CA5046FD2}"/>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B1EE029B-03CD-42D1-98DE-AC70663E080A}"/>
              </a:ext>
            </a:extLst>
          </p:cNvPr>
          <p:cNvSpPr>
            <a:spLocks noGrp="1" noChangeArrowheads="1"/>
          </p:cNvSpPr>
          <p:nvPr>
            <p:ph type="body" idx="1"/>
          </p:nvPr>
        </p:nvSpPr>
        <p:spPr>
          <a:noFill/>
        </p:spPr>
        <p:txBody>
          <a:bodyPr/>
          <a:lstStyle/>
          <a:p>
            <a:endParaRPr lang="en-US" altLang="en-US" dirty="0">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11CE4917-8E5C-4A47-BDE3-7323D4ED9280}"/>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169EC263-AE21-4094-807C-916D79508B6C}"/>
              </a:ext>
            </a:extLst>
          </p:cNvPr>
          <p:cNvSpPr>
            <a:spLocks noGrp="1" noChangeArrowheads="1"/>
          </p:cNvSpPr>
          <p:nvPr>
            <p:ph type="body" idx="1"/>
          </p:nvPr>
        </p:nvSpPr>
        <p:spPr>
          <a:noFill/>
        </p:spPr>
        <p:txBody>
          <a:bodyPr/>
          <a:lstStyle/>
          <a:p>
            <a:endParaRPr lang="en-US" altLang="en-US" dirty="0">
              <a:latin typeface="Times New Roman" panose="02020603050405020304" pitchFamily="18" charset="0"/>
            </a:endParaRPr>
          </a:p>
        </p:txBody>
      </p:sp>
      <p:sp>
        <p:nvSpPr>
          <p:cNvPr id="16388" name="Slide Number Placeholder 3">
            <a:extLst>
              <a:ext uri="{FF2B5EF4-FFF2-40B4-BE49-F238E27FC236}">
                <a16:creationId xmlns:a16="http://schemas.microsoft.com/office/drawing/2014/main" id="{AB298703-64C1-402C-8289-5F520DF7793F}"/>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BA233FE5-A3C1-487D-A9AF-C946FE6B186C}" type="slidenum">
              <a:rPr lang="en-US" altLang="en-US"/>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376474E7-1848-41C2-BB0C-0C5F103FD10A}"/>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ADAA4C5B-E433-48A7-B224-570320188660}"/>
              </a:ext>
            </a:extLst>
          </p:cNvPr>
          <p:cNvSpPr>
            <a:spLocks noGrp="1" noChangeArrowheads="1"/>
          </p:cNvSpPr>
          <p:nvPr>
            <p:ph type="body" idx="1"/>
          </p:nvPr>
        </p:nvSpPr>
        <p:spPr>
          <a:noFill/>
        </p:spPr>
        <p:txBody>
          <a:bodyPr/>
          <a:lstStyle/>
          <a:p>
            <a:endParaRPr lang="en-US" altLang="en-US" dirty="0">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1963BEA1-AF95-44EB-A494-271383D3AAF7}"/>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57F6D6F0-8999-441A-98A2-DF8BF695E8F0}"/>
              </a:ext>
            </a:extLst>
          </p:cNvPr>
          <p:cNvSpPr>
            <a:spLocks noGrp="1" noChangeArrowheads="1"/>
          </p:cNvSpPr>
          <p:nvPr>
            <p:ph type="body" idx="1"/>
          </p:nvPr>
        </p:nvSpPr>
        <p:spPr>
          <a:noFill/>
        </p:spPr>
        <p:txBody>
          <a:bodyPr/>
          <a:lstStyle/>
          <a:p>
            <a:endParaRPr lang="en-US" altLang="en-US" dirty="0">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D08DAB15-BDEA-4AC9-B663-175F28A83637}"/>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31DDF05C-3A2B-4B1B-B0C1-E6EBCE05CFAE}"/>
              </a:ext>
            </a:extLst>
          </p:cNvPr>
          <p:cNvSpPr>
            <a:spLocks noGrp="1" noChangeArrowheads="1"/>
          </p:cNvSpPr>
          <p:nvPr>
            <p:ph type="body" idx="1"/>
          </p:nvPr>
        </p:nvSpPr>
        <p:spPr>
          <a:noFill/>
        </p:spPr>
        <p:txBody>
          <a:bodyPr/>
          <a:lstStyle/>
          <a:p>
            <a:r>
              <a:rPr lang="en-US" altLang="en-US" dirty="0">
                <a:latin typeface="Times New Roman" panose="02020603050405020304" pitchFamily="18" charset="0"/>
              </a:rPr>
              <a:t>  </a:t>
            </a:r>
          </a:p>
          <a:p>
            <a:endParaRPr lang="en-US" altLang="en-US" dirty="0">
              <a:latin typeface="Times New Roman" panose="02020603050405020304" pitchFamily="18" charset="0"/>
            </a:endParaRPr>
          </a:p>
        </p:txBody>
      </p:sp>
      <p:sp>
        <p:nvSpPr>
          <p:cNvPr id="22532" name="Slide Number Placeholder 3">
            <a:extLst>
              <a:ext uri="{FF2B5EF4-FFF2-40B4-BE49-F238E27FC236}">
                <a16:creationId xmlns:a16="http://schemas.microsoft.com/office/drawing/2014/main" id="{4C56368A-8F66-42C0-A9EC-BEAEB169D2CF}"/>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3B6142FC-3EB1-426B-BE7E-F45CE7FC0D0D}" type="slidenum">
              <a:rPr lang="en-US" altLang="en-US"/>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0C6921EB-3A44-4085-92DF-A1250F9937D6}"/>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AEF64954-2F8D-4B24-B4A8-0E7D80AB5492}"/>
              </a:ext>
            </a:extLst>
          </p:cNvPr>
          <p:cNvSpPr>
            <a:spLocks noGrp="1" noChangeArrowheads="1"/>
          </p:cNvSpPr>
          <p:nvPr>
            <p:ph type="body" idx="1"/>
          </p:nvPr>
        </p:nvSpPr>
        <p:spPr>
          <a:noFill/>
        </p:spPr>
        <p:txBody>
          <a:bodyPr/>
          <a:lstStyle/>
          <a:p>
            <a:endParaRPr lang="en-US" altLang="en-US" dirty="0">
              <a:latin typeface="Times New Roman" panose="02020603050405020304" pitchFamily="18" charset="0"/>
            </a:endParaRPr>
          </a:p>
        </p:txBody>
      </p:sp>
      <p:sp>
        <p:nvSpPr>
          <p:cNvPr id="24580" name="Slide Number Placeholder 3">
            <a:extLst>
              <a:ext uri="{FF2B5EF4-FFF2-40B4-BE49-F238E27FC236}">
                <a16:creationId xmlns:a16="http://schemas.microsoft.com/office/drawing/2014/main" id="{FFED3FDC-7F75-4B9F-A4D0-5795C23877AA}"/>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96CB3BCE-1666-43A7-A151-FC774E89436C}" type="slidenum">
              <a:rPr lang="en-US" altLang="en-US"/>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44A1B6CA-D3A4-49A3-8A60-DCA6D9C3D962}"/>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05DC2228-55C0-42CF-9005-BB35947E2C1F}"/>
              </a:ext>
            </a:extLst>
          </p:cNvPr>
          <p:cNvSpPr>
            <a:spLocks noGrp="1" noChangeArrowheads="1"/>
          </p:cNvSpPr>
          <p:nvPr>
            <p:ph type="body" idx="1"/>
          </p:nvPr>
        </p:nvSpPr>
        <p:spPr>
          <a:noFill/>
        </p:spPr>
        <p:txBody>
          <a:bodyPr/>
          <a:lstStyle/>
          <a:p>
            <a:endParaRPr lang="en-US" altLang="en-US" dirty="0">
              <a:latin typeface="Times New Roman" panose="02020603050405020304" pitchFamily="18" charset="0"/>
            </a:endParaRPr>
          </a:p>
        </p:txBody>
      </p:sp>
      <p:sp>
        <p:nvSpPr>
          <p:cNvPr id="26628" name="Slide Number Placeholder 3">
            <a:extLst>
              <a:ext uri="{FF2B5EF4-FFF2-40B4-BE49-F238E27FC236}">
                <a16:creationId xmlns:a16="http://schemas.microsoft.com/office/drawing/2014/main" id="{9AE8B6CC-125D-412B-91C3-BF07FFA036DC}"/>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7D94823E-FAC9-4054-9599-E689BBC83C82}" type="slidenum">
              <a:rPr lang="en-US" altLang="en-US"/>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C159E8C9-5018-46A7-9DF1-076086DDE3F8}"/>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0CFED2A0-2DFA-4AA3-8BFB-9ADE9A09EA48}"/>
              </a:ext>
            </a:extLst>
          </p:cNvPr>
          <p:cNvSpPr>
            <a:spLocks noGrp="1" noChangeArrowheads="1"/>
          </p:cNvSpPr>
          <p:nvPr>
            <p:ph type="body" idx="1"/>
          </p:nvPr>
        </p:nvSpPr>
        <p:spPr>
          <a:noFill/>
        </p:spPr>
        <p:txBody>
          <a:bodyPr/>
          <a:lstStyle/>
          <a:p>
            <a:endParaRPr lang="en-US" altLang="en-US" dirty="0">
              <a:latin typeface="Times New Roman" panose="02020603050405020304" pitchFamily="18" charset="0"/>
            </a:endParaRPr>
          </a:p>
        </p:txBody>
      </p:sp>
      <p:sp>
        <p:nvSpPr>
          <p:cNvPr id="28676" name="Slide Number Placeholder 3">
            <a:extLst>
              <a:ext uri="{FF2B5EF4-FFF2-40B4-BE49-F238E27FC236}">
                <a16:creationId xmlns:a16="http://schemas.microsoft.com/office/drawing/2014/main" id="{AF82B3E0-DC6E-482C-B221-904059D5317F}"/>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F0ADEC01-1070-40EB-9F41-3AEAE6797DDF}" type="slidenum">
              <a:rPr lang="en-US" altLang="en-US"/>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C55B995B-667F-4A11-8E1F-5CC1A537BC28}"/>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41B14673-C2CD-4F73-98CD-EEC1BE0C9EF6}"/>
              </a:ext>
            </a:extLst>
          </p:cNvPr>
          <p:cNvSpPr>
            <a:spLocks noGrp="1" noChangeArrowheads="1"/>
          </p:cNvSpPr>
          <p:nvPr>
            <p:ph type="body" idx="1"/>
          </p:nvPr>
        </p:nvSpPr>
        <p:spPr>
          <a:noFill/>
        </p:spPr>
        <p:txBody>
          <a:bodyPr/>
          <a:lstStyle/>
          <a:p>
            <a:endParaRPr lang="en-US" altLang="en-US" dirty="0">
              <a:latin typeface="Times New Roman" panose="02020603050405020304" pitchFamily="18" charset="0"/>
            </a:endParaRPr>
          </a:p>
        </p:txBody>
      </p:sp>
      <p:sp>
        <p:nvSpPr>
          <p:cNvPr id="30724" name="Slide Number Placeholder 3">
            <a:extLst>
              <a:ext uri="{FF2B5EF4-FFF2-40B4-BE49-F238E27FC236}">
                <a16:creationId xmlns:a16="http://schemas.microsoft.com/office/drawing/2014/main" id="{39A55340-C8F1-47E2-BB4B-A9A5DD464EA3}"/>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B0D4EFF0-0E98-4849-B730-B524F9115D57}" type="slidenum">
              <a:rPr lang="en-US" altLang="en-US"/>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77747F9E-BCBF-4560-BD1F-2FA1B8ACBF33}"/>
              </a:ext>
            </a:extLst>
          </p:cNvPr>
          <p:cNvSpPr>
            <a:spLocks noGrp="1" noRot="1" noChangeAspect="1" noChangeArrowheads="1" noTextEdit="1"/>
          </p:cNvSpPr>
          <p:nvPr>
            <p:ph type="sldImg"/>
          </p:nvPr>
        </p:nvSpPr>
        <p:spPr>
          <a:ln/>
        </p:spPr>
      </p:sp>
      <p:sp>
        <p:nvSpPr>
          <p:cNvPr id="6147" name="Notes Placeholder 2">
            <a:extLst>
              <a:ext uri="{FF2B5EF4-FFF2-40B4-BE49-F238E27FC236}">
                <a16:creationId xmlns:a16="http://schemas.microsoft.com/office/drawing/2014/main" id="{034018C6-A4DF-43F2-AE56-F92B0CFDEFAF}"/>
              </a:ext>
            </a:extLst>
          </p:cNvPr>
          <p:cNvSpPr>
            <a:spLocks noGrp="1" noChangeArrowheads="1"/>
          </p:cNvSpPr>
          <p:nvPr>
            <p:ph type="body" idx="1"/>
          </p:nvPr>
        </p:nvSpPr>
        <p:spPr>
          <a:noFill/>
        </p:spPr>
        <p:txBody>
          <a:bodyPr/>
          <a:lstStyle/>
          <a:p>
            <a:endParaRPr lang="en-US" altLang="en-US" dirty="0">
              <a:latin typeface="Times New Roman" panose="02020603050405020304" pitchFamily="18" charset="0"/>
            </a:endParaRP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C159E8C9-5018-46A7-9DF1-076086DDE3F8}"/>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0CFED2A0-2DFA-4AA3-8BFB-9ADE9A09EA48}"/>
              </a:ext>
            </a:extLst>
          </p:cNvPr>
          <p:cNvSpPr>
            <a:spLocks noGrp="1" noChangeArrowheads="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Times New Roman" panose="02020603050405020304" pitchFamily="18" charset="0"/>
            </a:endParaRPr>
          </a:p>
        </p:txBody>
      </p:sp>
      <p:sp>
        <p:nvSpPr>
          <p:cNvPr id="28676" name="Slide Number Placeholder 3">
            <a:extLst>
              <a:ext uri="{FF2B5EF4-FFF2-40B4-BE49-F238E27FC236}">
                <a16:creationId xmlns:a16="http://schemas.microsoft.com/office/drawing/2014/main" id="{AF82B3E0-DC6E-482C-B221-904059D5317F}"/>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F0ADEC01-1070-40EB-9F41-3AEAE6797DDF}" type="slidenum">
              <a:rPr lang="en-US" altLang="en-US"/>
              <a:pPr/>
              <a:t>20</a:t>
            </a:fld>
            <a:endParaRPr lang="en-US" altLang="en-US"/>
          </a:p>
        </p:txBody>
      </p:sp>
    </p:spTree>
    <p:extLst>
      <p:ext uri="{BB962C8B-B14F-4D97-AF65-F5344CB8AC3E}">
        <p14:creationId xmlns:p14="http://schemas.microsoft.com/office/powerpoint/2010/main" val="2174333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FD506A1D-1437-4862-8CFE-F7A173CACEA7}"/>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FD9A5302-A8BA-4505-9871-78AD13E33B70}"/>
              </a:ext>
            </a:extLst>
          </p:cNvPr>
          <p:cNvSpPr>
            <a:spLocks noGrp="1" noChangeArrowheads="1"/>
          </p:cNvSpPr>
          <p:nvPr>
            <p:ph type="body" idx="1"/>
          </p:nvPr>
        </p:nvSpPr>
        <p:spPr>
          <a:noFill/>
        </p:spPr>
        <p:txBody>
          <a:bodyPr/>
          <a:lstStyle/>
          <a:p>
            <a:endParaRPr lang="en-US"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183A27A0-9A0F-4651-AC34-09A3267050C9}"/>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F6A729D4-8E06-4D68-BCE6-D1F2C16DB0C8}"/>
              </a:ext>
            </a:extLst>
          </p:cNvPr>
          <p:cNvSpPr>
            <a:spLocks noGrp="1" noChangeArrowheads="1"/>
          </p:cNvSpPr>
          <p:nvPr>
            <p:ph type="body" idx="1"/>
          </p:nvPr>
        </p:nvSpPr>
        <p:spPr>
          <a:noFill/>
        </p:spPr>
        <p:txBody>
          <a:bodyPr/>
          <a:lstStyle/>
          <a:p>
            <a:endParaRPr lang="en-US" altLang="en-US" dirty="0">
              <a:latin typeface="Times New Roman" panose="02020603050405020304" pitchFamily="18" charset="0"/>
            </a:endParaRP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98898D43-D037-4C15-908F-F0778D72F0A5}"/>
              </a:ext>
            </a:extLst>
          </p:cNvPr>
          <p:cNvSpPr>
            <a:spLocks noGrp="1" noRot="1" noChangeAspect="1" noChangeArrowheads="1" noTextEdit="1"/>
          </p:cNvSpPr>
          <p:nvPr>
            <p:ph type="sldImg"/>
          </p:nvPr>
        </p:nvSpPr>
        <p:spPr>
          <a:ln/>
        </p:spPr>
      </p:sp>
      <p:sp>
        <p:nvSpPr>
          <p:cNvPr id="10243" name="Notes Placeholder 2">
            <a:extLst>
              <a:ext uri="{FF2B5EF4-FFF2-40B4-BE49-F238E27FC236}">
                <a16:creationId xmlns:a16="http://schemas.microsoft.com/office/drawing/2014/main" id="{FA8A0FE2-A24F-485A-90FF-69C02E02E02E}"/>
              </a:ext>
            </a:extLst>
          </p:cNvPr>
          <p:cNvSpPr>
            <a:spLocks noGrp="1" noChangeArrowheads="1"/>
          </p:cNvSpPr>
          <p:nvPr>
            <p:ph type="body" idx="1"/>
          </p:nvPr>
        </p:nvSpPr>
        <p:spPr>
          <a:noFill/>
        </p:spPr>
        <p:txBody>
          <a:bodyPr/>
          <a:lstStyle/>
          <a:p>
            <a:endParaRPr lang="en-US" altLang="en-US" dirty="0">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183A27A0-9A0F-4651-AC34-09A3267050C9}"/>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F6A729D4-8E06-4D68-BCE6-D1F2C16DB0C8}"/>
              </a:ext>
            </a:extLst>
          </p:cNvPr>
          <p:cNvSpPr>
            <a:spLocks noGrp="1" noChangeArrowheads="1"/>
          </p:cNvSpPr>
          <p:nvPr>
            <p:ph type="body" idx="1"/>
          </p:nvPr>
        </p:nvSpPr>
        <p:spPr>
          <a:noFill/>
        </p:spPr>
        <p:txBody>
          <a:bodyPr/>
          <a:lstStyle/>
          <a:p>
            <a:endParaRPr lang="en-US" altLang="en-US" dirty="0">
              <a:latin typeface="Times New Roman" panose="02020603050405020304" pitchFamily="18" charset="0"/>
            </a:endParaRP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153796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98898D43-D037-4C15-908F-F0778D72F0A5}"/>
              </a:ext>
            </a:extLst>
          </p:cNvPr>
          <p:cNvSpPr>
            <a:spLocks noGrp="1" noRot="1" noChangeAspect="1" noChangeArrowheads="1" noTextEdit="1"/>
          </p:cNvSpPr>
          <p:nvPr>
            <p:ph type="sldImg"/>
          </p:nvPr>
        </p:nvSpPr>
        <p:spPr>
          <a:ln/>
        </p:spPr>
      </p:sp>
      <p:sp>
        <p:nvSpPr>
          <p:cNvPr id="10243" name="Notes Placeholder 2">
            <a:extLst>
              <a:ext uri="{FF2B5EF4-FFF2-40B4-BE49-F238E27FC236}">
                <a16:creationId xmlns:a16="http://schemas.microsoft.com/office/drawing/2014/main" id="{FA8A0FE2-A24F-485A-90FF-69C02E02E02E}"/>
              </a:ext>
            </a:extLst>
          </p:cNvPr>
          <p:cNvSpPr>
            <a:spLocks noGrp="1" noChangeArrowheads="1"/>
          </p:cNvSpPr>
          <p:nvPr>
            <p:ph type="body" idx="1"/>
          </p:nvPr>
        </p:nvSpPr>
        <p:spPr>
          <a:noFill/>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131568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98898D43-D037-4C15-908F-F0778D72F0A5}"/>
              </a:ext>
            </a:extLst>
          </p:cNvPr>
          <p:cNvSpPr>
            <a:spLocks noGrp="1" noRot="1" noChangeAspect="1" noChangeArrowheads="1" noTextEdit="1"/>
          </p:cNvSpPr>
          <p:nvPr>
            <p:ph type="sldImg"/>
          </p:nvPr>
        </p:nvSpPr>
        <p:spPr>
          <a:ln/>
        </p:spPr>
      </p:sp>
      <p:sp>
        <p:nvSpPr>
          <p:cNvPr id="10243" name="Notes Placeholder 2">
            <a:extLst>
              <a:ext uri="{FF2B5EF4-FFF2-40B4-BE49-F238E27FC236}">
                <a16:creationId xmlns:a16="http://schemas.microsoft.com/office/drawing/2014/main" id="{FA8A0FE2-A24F-485A-90FF-69C02E02E02E}"/>
              </a:ext>
            </a:extLst>
          </p:cNvPr>
          <p:cNvSpPr>
            <a:spLocks noGrp="1" noChangeArrowheads="1"/>
          </p:cNvSpPr>
          <p:nvPr>
            <p:ph type="body" idx="1"/>
          </p:nvPr>
        </p:nvSpPr>
        <p:spPr>
          <a:noFill/>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222936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98898D43-D037-4C15-908F-F0778D72F0A5}"/>
              </a:ext>
            </a:extLst>
          </p:cNvPr>
          <p:cNvSpPr>
            <a:spLocks noGrp="1" noRot="1" noChangeAspect="1" noChangeArrowheads="1" noTextEdit="1"/>
          </p:cNvSpPr>
          <p:nvPr>
            <p:ph type="sldImg"/>
          </p:nvPr>
        </p:nvSpPr>
        <p:spPr>
          <a:ln/>
        </p:spPr>
      </p:sp>
      <p:sp>
        <p:nvSpPr>
          <p:cNvPr id="10243" name="Notes Placeholder 2">
            <a:extLst>
              <a:ext uri="{FF2B5EF4-FFF2-40B4-BE49-F238E27FC236}">
                <a16:creationId xmlns:a16="http://schemas.microsoft.com/office/drawing/2014/main" id="{FA8A0FE2-A24F-485A-90FF-69C02E02E02E}"/>
              </a:ext>
            </a:extLst>
          </p:cNvPr>
          <p:cNvSpPr>
            <a:spLocks noGrp="1" noChangeArrowheads="1"/>
          </p:cNvSpPr>
          <p:nvPr>
            <p:ph type="body" idx="1"/>
          </p:nvPr>
        </p:nvSpPr>
        <p:spPr>
          <a:noFill/>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461613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BCA2A790-F4C8-4FA6-8CE6-9D7B82DB7908}"/>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BE3A9450-4D00-4381-895B-D5A5839D3C14}"/>
              </a:ext>
            </a:extLst>
          </p:cNvPr>
          <p:cNvSpPr>
            <a:spLocks noGrp="1" noChangeArrowheads="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Times New Roman" panose="02020603050405020304" pitchFamily="18" charset="0"/>
            </a:endParaRPr>
          </a:p>
          <a:p>
            <a:endParaRPr lang="en-US" altLang="en-US" dirty="0">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904CE58-8384-4C2D-A917-C779E399AA3D}"/>
              </a:ext>
            </a:extLst>
          </p:cNvPr>
          <p:cNvSpPr>
            <a:spLocks noGrp="1"/>
          </p:cNvSpPr>
          <p:nvPr>
            <p:ph type="dt" sz="half" idx="10"/>
          </p:nvPr>
        </p:nvSpPr>
        <p:spPr/>
        <p:txBody>
          <a:bodyPr/>
          <a:lstStyle>
            <a:lvl1pPr>
              <a:defRPr/>
            </a:lvl1pPr>
          </a:lstStyle>
          <a:p>
            <a:pPr>
              <a:defRPr/>
            </a:pPr>
            <a:fld id="{746E44FC-99A3-4390-A422-34CBCA9ECCCE}" type="datetimeFigureOut">
              <a:rPr lang="en-US"/>
              <a:pPr>
                <a:defRPr/>
              </a:pPr>
              <a:t>8/5/2020</a:t>
            </a:fld>
            <a:endParaRPr lang="en-US" sz="1100" dirty="0">
              <a:solidFill>
                <a:schemeClr val="tx2"/>
              </a:solidFill>
            </a:endParaRPr>
          </a:p>
        </p:txBody>
      </p:sp>
      <p:sp>
        <p:nvSpPr>
          <p:cNvPr id="5" name="Slide Number Placeholder 5">
            <a:extLst>
              <a:ext uri="{FF2B5EF4-FFF2-40B4-BE49-F238E27FC236}">
                <a16:creationId xmlns:a16="http://schemas.microsoft.com/office/drawing/2014/main" id="{C77CDABF-33A6-4B31-ADC0-026A5533EC42}"/>
              </a:ext>
            </a:extLst>
          </p:cNvPr>
          <p:cNvSpPr>
            <a:spLocks noGrp="1"/>
          </p:cNvSpPr>
          <p:nvPr>
            <p:ph type="sldNum" sz="quarter" idx="11"/>
          </p:nvPr>
        </p:nvSpPr>
        <p:spPr/>
        <p:txBody>
          <a:bodyPr/>
          <a:lstStyle>
            <a:lvl1pPr>
              <a:defRPr/>
            </a:lvl1pPr>
          </a:lstStyle>
          <a:p>
            <a:pPr>
              <a:defRPr/>
            </a:pPr>
            <a:fld id="{89141058-F867-4DD8-B40A-62B1B07A58A1}" type="slidenum">
              <a:rPr lang="en-US" altLang="en-US"/>
              <a:pPr>
                <a:defRPr/>
              </a:pPr>
              <a:t>‹#›</a:t>
            </a:fld>
            <a:endParaRPr lang="en-US" altLang="en-US">
              <a:solidFill>
                <a:schemeClr val="tx2"/>
              </a:solidFill>
            </a:endParaRPr>
          </a:p>
        </p:txBody>
      </p:sp>
      <p:sp>
        <p:nvSpPr>
          <p:cNvPr id="6" name="Footer Placeholder 4">
            <a:extLst>
              <a:ext uri="{FF2B5EF4-FFF2-40B4-BE49-F238E27FC236}">
                <a16:creationId xmlns:a16="http://schemas.microsoft.com/office/drawing/2014/main" id="{159FAC3D-C285-494F-A882-7CC9102E404B}"/>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421205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A798CC-68A9-47A5-ABC4-55292D57063B}"/>
              </a:ext>
            </a:extLst>
          </p:cNvPr>
          <p:cNvSpPr>
            <a:spLocks noGrp="1"/>
          </p:cNvSpPr>
          <p:nvPr>
            <p:ph type="dt" sz="half" idx="10"/>
          </p:nvPr>
        </p:nvSpPr>
        <p:spPr/>
        <p:txBody>
          <a:bodyPr/>
          <a:lstStyle>
            <a:lvl1pPr>
              <a:defRPr/>
            </a:lvl1pPr>
          </a:lstStyle>
          <a:p>
            <a:pPr>
              <a:defRPr/>
            </a:pPr>
            <a:fld id="{20574E9B-C3A5-4812-8C13-7E9D5564DB68}" type="datetimeFigureOut">
              <a:rPr lang="en-US"/>
              <a:pPr>
                <a:defRPr/>
              </a:pPr>
              <a:t>8/5/2020</a:t>
            </a:fld>
            <a:endParaRPr lang="en-US" sz="1100" dirty="0">
              <a:solidFill>
                <a:schemeClr val="tx2"/>
              </a:solidFill>
            </a:endParaRPr>
          </a:p>
        </p:txBody>
      </p:sp>
      <p:sp>
        <p:nvSpPr>
          <p:cNvPr id="5" name="Slide Number Placeholder 5">
            <a:extLst>
              <a:ext uri="{FF2B5EF4-FFF2-40B4-BE49-F238E27FC236}">
                <a16:creationId xmlns:a16="http://schemas.microsoft.com/office/drawing/2014/main" id="{64CE35EF-8157-4D80-80CF-747C9CA5CB70}"/>
              </a:ext>
            </a:extLst>
          </p:cNvPr>
          <p:cNvSpPr>
            <a:spLocks noGrp="1"/>
          </p:cNvSpPr>
          <p:nvPr>
            <p:ph type="sldNum" sz="quarter" idx="11"/>
          </p:nvPr>
        </p:nvSpPr>
        <p:spPr/>
        <p:txBody>
          <a:bodyPr/>
          <a:lstStyle>
            <a:lvl1pPr>
              <a:defRPr/>
            </a:lvl1pPr>
          </a:lstStyle>
          <a:p>
            <a:pPr>
              <a:defRPr/>
            </a:pPr>
            <a:fld id="{371F10EF-29FD-4370-BA0C-79E090FFBF2C}" type="slidenum">
              <a:rPr lang="en-US" altLang="en-US"/>
              <a:pPr>
                <a:defRPr/>
              </a:pPr>
              <a:t>‹#›</a:t>
            </a:fld>
            <a:endParaRPr lang="en-US" altLang="en-US">
              <a:solidFill>
                <a:schemeClr val="tx2"/>
              </a:solidFill>
            </a:endParaRPr>
          </a:p>
        </p:txBody>
      </p:sp>
      <p:sp>
        <p:nvSpPr>
          <p:cNvPr id="6" name="Footer Placeholder 4">
            <a:extLst>
              <a:ext uri="{FF2B5EF4-FFF2-40B4-BE49-F238E27FC236}">
                <a16:creationId xmlns:a16="http://schemas.microsoft.com/office/drawing/2014/main" id="{F8ED77F2-4ADF-46A0-AE05-58EFF4D5E015}"/>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199445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EE6FA9-B570-4B6A-8D09-583A581E9D65}"/>
              </a:ext>
            </a:extLst>
          </p:cNvPr>
          <p:cNvSpPr>
            <a:spLocks noGrp="1"/>
          </p:cNvSpPr>
          <p:nvPr>
            <p:ph type="dt" sz="half" idx="10"/>
          </p:nvPr>
        </p:nvSpPr>
        <p:spPr/>
        <p:txBody>
          <a:bodyPr/>
          <a:lstStyle>
            <a:lvl1pPr>
              <a:defRPr/>
            </a:lvl1pPr>
          </a:lstStyle>
          <a:p>
            <a:pPr>
              <a:defRPr/>
            </a:pPr>
            <a:fld id="{AA556764-62F8-465A-BB54-71CB13639D59}" type="datetimeFigureOut">
              <a:rPr lang="en-US"/>
              <a:pPr>
                <a:defRPr/>
              </a:pPr>
              <a:t>8/5/2020</a:t>
            </a:fld>
            <a:endParaRPr lang="en-US" sz="1100" dirty="0">
              <a:solidFill>
                <a:schemeClr val="tx2"/>
              </a:solidFill>
            </a:endParaRPr>
          </a:p>
        </p:txBody>
      </p:sp>
      <p:sp>
        <p:nvSpPr>
          <p:cNvPr id="5" name="Slide Number Placeholder 5">
            <a:extLst>
              <a:ext uri="{FF2B5EF4-FFF2-40B4-BE49-F238E27FC236}">
                <a16:creationId xmlns:a16="http://schemas.microsoft.com/office/drawing/2014/main" id="{6F8B27BE-36B5-42E6-A8CC-56ED67B5E99A}"/>
              </a:ext>
            </a:extLst>
          </p:cNvPr>
          <p:cNvSpPr>
            <a:spLocks noGrp="1"/>
          </p:cNvSpPr>
          <p:nvPr>
            <p:ph type="sldNum" sz="quarter" idx="11"/>
          </p:nvPr>
        </p:nvSpPr>
        <p:spPr/>
        <p:txBody>
          <a:bodyPr/>
          <a:lstStyle>
            <a:lvl1pPr>
              <a:defRPr/>
            </a:lvl1pPr>
          </a:lstStyle>
          <a:p>
            <a:pPr>
              <a:defRPr/>
            </a:pPr>
            <a:fld id="{63FEAFB7-CC3D-4F10-BFF9-9511121E8CE8}" type="slidenum">
              <a:rPr lang="en-US" altLang="en-US"/>
              <a:pPr>
                <a:defRPr/>
              </a:pPr>
              <a:t>‹#›</a:t>
            </a:fld>
            <a:endParaRPr lang="en-US" altLang="en-US">
              <a:solidFill>
                <a:schemeClr val="tx2"/>
              </a:solidFill>
            </a:endParaRPr>
          </a:p>
        </p:txBody>
      </p:sp>
      <p:sp>
        <p:nvSpPr>
          <p:cNvPr id="6" name="Footer Placeholder 4">
            <a:extLst>
              <a:ext uri="{FF2B5EF4-FFF2-40B4-BE49-F238E27FC236}">
                <a16:creationId xmlns:a16="http://schemas.microsoft.com/office/drawing/2014/main" id="{4C2FDCAA-8450-44BB-B4CF-DC608E5269D1}"/>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975207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D01A61-B813-42C6-96DE-E26E111A2787}"/>
              </a:ext>
            </a:extLst>
          </p:cNvPr>
          <p:cNvSpPr>
            <a:spLocks noGrp="1"/>
          </p:cNvSpPr>
          <p:nvPr>
            <p:ph type="dt" sz="half" idx="10"/>
          </p:nvPr>
        </p:nvSpPr>
        <p:spPr/>
        <p:txBody>
          <a:bodyPr/>
          <a:lstStyle>
            <a:lvl1pPr>
              <a:defRPr/>
            </a:lvl1pPr>
          </a:lstStyle>
          <a:p>
            <a:pPr>
              <a:defRPr/>
            </a:pPr>
            <a:fld id="{1FAC4903-D3EF-44D5-BF2E-73FEB0A2D931}" type="datetimeFigureOut">
              <a:rPr lang="en-US"/>
              <a:pPr>
                <a:defRPr/>
              </a:pPr>
              <a:t>8/5/2020</a:t>
            </a:fld>
            <a:endParaRPr lang="en-US" sz="1100" dirty="0">
              <a:solidFill>
                <a:schemeClr val="tx2"/>
              </a:solidFill>
            </a:endParaRPr>
          </a:p>
        </p:txBody>
      </p:sp>
      <p:sp>
        <p:nvSpPr>
          <p:cNvPr id="5" name="Slide Number Placeholder 5">
            <a:extLst>
              <a:ext uri="{FF2B5EF4-FFF2-40B4-BE49-F238E27FC236}">
                <a16:creationId xmlns:a16="http://schemas.microsoft.com/office/drawing/2014/main" id="{EB84F534-B14A-4225-8045-F8121DA99574}"/>
              </a:ext>
            </a:extLst>
          </p:cNvPr>
          <p:cNvSpPr>
            <a:spLocks noGrp="1"/>
          </p:cNvSpPr>
          <p:nvPr>
            <p:ph type="sldNum" sz="quarter" idx="11"/>
          </p:nvPr>
        </p:nvSpPr>
        <p:spPr/>
        <p:txBody>
          <a:bodyPr/>
          <a:lstStyle>
            <a:lvl1pPr>
              <a:defRPr/>
            </a:lvl1pPr>
          </a:lstStyle>
          <a:p>
            <a:pPr>
              <a:defRPr/>
            </a:pPr>
            <a:fld id="{FD832716-784E-42BB-A9D3-4E3AE02F1002}" type="slidenum">
              <a:rPr lang="en-US" altLang="en-US"/>
              <a:pPr>
                <a:defRPr/>
              </a:pPr>
              <a:t>‹#›</a:t>
            </a:fld>
            <a:endParaRPr lang="en-US" altLang="en-US">
              <a:solidFill>
                <a:schemeClr val="tx2"/>
              </a:solidFill>
            </a:endParaRPr>
          </a:p>
        </p:txBody>
      </p:sp>
      <p:sp>
        <p:nvSpPr>
          <p:cNvPr id="6" name="Footer Placeholder 4">
            <a:extLst>
              <a:ext uri="{FF2B5EF4-FFF2-40B4-BE49-F238E27FC236}">
                <a16:creationId xmlns:a16="http://schemas.microsoft.com/office/drawing/2014/main" id="{C9972B09-1FD9-493E-806A-38393752085B}"/>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949078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0DD2A8-5DBD-42AF-8ED6-08988484A09A}"/>
              </a:ext>
            </a:extLst>
          </p:cNvPr>
          <p:cNvSpPr>
            <a:spLocks noGrp="1"/>
          </p:cNvSpPr>
          <p:nvPr>
            <p:ph type="dt" sz="half" idx="10"/>
          </p:nvPr>
        </p:nvSpPr>
        <p:spPr/>
        <p:txBody>
          <a:bodyPr/>
          <a:lstStyle>
            <a:lvl1pPr>
              <a:defRPr/>
            </a:lvl1pPr>
          </a:lstStyle>
          <a:p>
            <a:pPr>
              <a:defRPr/>
            </a:pPr>
            <a:fld id="{F25273B7-9767-4033-904A-C8A95A8C5DF6}" type="datetimeFigureOut">
              <a:rPr lang="en-US"/>
              <a:pPr>
                <a:defRPr/>
              </a:pPr>
              <a:t>8/5/2020</a:t>
            </a:fld>
            <a:endParaRPr lang="en-US" sz="1100" dirty="0">
              <a:solidFill>
                <a:schemeClr val="tx2"/>
              </a:solidFill>
            </a:endParaRPr>
          </a:p>
        </p:txBody>
      </p:sp>
      <p:sp>
        <p:nvSpPr>
          <p:cNvPr id="5" name="Slide Number Placeholder 5">
            <a:extLst>
              <a:ext uri="{FF2B5EF4-FFF2-40B4-BE49-F238E27FC236}">
                <a16:creationId xmlns:a16="http://schemas.microsoft.com/office/drawing/2014/main" id="{85F8A7D1-2AA9-408B-B54D-D24CC502679D}"/>
              </a:ext>
            </a:extLst>
          </p:cNvPr>
          <p:cNvSpPr>
            <a:spLocks noGrp="1"/>
          </p:cNvSpPr>
          <p:nvPr>
            <p:ph type="sldNum" sz="quarter" idx="11"/>
          </p:nvPr>
        </p:nvSpPr>
        <p:spPr/>
        <p:txBody>
          <a:bodyPr/>
          <a:lstStyle>
            <a:lvl1pPr>
              <a:defRPr/>
            </a:lvl1pPr>
          </a:lstStyle>
          <a:p>
            <a:pPr>
              <a:defRPr/>
            </a:pPr>
            <a:fld id="{B9721150-1D91-42DB-8FEF-6283CC83DF81}" type="slidenum">
              <a:rPr lang="en-US" altLang="en-US"/>
              <a:pPr>
                <a:defRPr/>
              </a:pPr>
              <a:t>‹#›</a:t>
            </a:fld>
            <a:endParaRPr lang="en-US" altLang="en-US">
              <a:solidFill>
                <a:schemeClr val="tx2"/>
              </a:solidFill>
            </a:endParaRPr>
          </a:p>
        </p:txBody>
      </p:sp>
      <p:sp>
        <p:nvSpPr>
          <p:cNvPr id="6" name="Footer Placeholder 4">
            <a:extLst>
              <a:ext uri="{FF2B5EF4-FFF2-40B4-BE49-F238E27FC236}">
                <a16:creationId xmlns:a16="http://schemas.microsoft.com/office/drawing/2014/main" id="{768B6886-1E5C-4B38-B9AF-898E6DB22BD2}"/>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446792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Title 8"/>
          <p:cNvSpPr>
            <a:spLocks noGrp="1"/>
          </p:cNvSpPr>
          <p:nvPr>
            <p:ph type="title"/>
          </p:nvPr>
        </p:nvSpPr>
        <p:spPr>
          <a:xfrm>
            <a:off x="914400" y="1544715"/>
            <a:ext cx="7315200" cy="1154097"/>
          </a:xfrm>
        </p:spPr>
        <p:txBody>
          <a:bodyPr/>
          <a:lstStyle/>
          <a:p>
            <a:r>
              <a:rPr lang="en-US"/>
              <a:t>Click to edit Master title style</a:t>
            </a:r>
          </a:p>
        </p:txBody>
      </p:sp>
      <p:sp>
        <p:nvSpPr>
          <p:cNvPr id="8" name="Content Placeholder 7"/>
          <p:cNvSpPr>
            <a:spLocks noGrp="1"/>
          </p:cNvSpPr>
          <p:nvPr>
            <p:ph sz="quarter" idx="13"/>
          </p:nvPr>
        </p:nvSpPr>
        <p:spPr>
          <a:xfrm>
            <a:off x="914400" y="2743200"/>
            <a:ext cx="356616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81728" y="2743200"/>
            <a:ext cx="3566160" cy="359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99E8ECB-5A21-4F0A-BC92-4A2E769AD319}"/>
              </a:ext>
            </a:extLst>
          </p:cNvPr>
          <p:cNvSpPr>
            <a:spLocks noGrp="1"/>
          </p:cNvSpPr>
          <p:nvPr>
            <p:ph type="dt" sz="half" idx="15"/>
          </p:nvPr>
        </p:nvSpPr>
        <p:spPr/>
        <p:txBody>
          <a:bodyPr/>
          <a:lstStyle>
            <a:lvl1pPr>
              <a:defRPr/>
            </a:lvl1pPr>
          </a:lstStyle>
          <a:p>
            <a:pPr>
              <a:defRPr/>
            </a:pPr>
            <a:fld id="{7C374996-3355-428A-AB10-037E391E86CB}" type="datetimeFigureOut">
              <a:rPr lang="en-US"/>
              <a:pPr>
                <a:defRPr/>
              </a:pPr>
              <a:t>8/5/2020</a:t>
            </a:fld>
            <a:endParaRPr lang="en-US" sz="1100" dirty="0">
              <a:solidFill>
                <a:schemeClr val="tx2"/>
              </a:solidFill>
            </a:endParaRPr>
          </a:p>
        </p:txBody>
      </p:sp>
      <p:sp>
        <p:nvSpPr>
          <p:cNvPr id="6" name="Slide Number Placeholder 5">
            <a:extLst>
              <a:ext uri="{FF2B5EF4-FFF2-40B4-BE49-F238E27FC236}">
                <a16:creationId xmlns:a16="http://schemas.microsoft.com/office/drawing/2014/main" id="{0D7856EA-D411-4667-935F-9D1B6AC69A14}"/>
              </a:ext>
            </a:extLst>
          </p:cNvPr>
          <p:cNvSpPr>
            <a:spLocks noGrp="1"/>
          </p:cNvSpPr>
          <p:nvPr>
            <p:ph type="sldNum" sz="quarter" idx="16"/>
          </p:nvPr>
        </p:nvSpPr>
        <p:spPr/>
        <p:txBody>
          <a:bodyPr/>
          <a:lstStyle>
            <a:lvl1pPr>
              <a:defRPr/>
            </a:lvl1pPr>
          </a:lstStyle>
          <a:p>
            <a:pPr>
              <a:defRPr/>
            </a:pPr>
            <a:fld id="{92F4775A-FF2F-467F-A491-2C64E0F4BAA7}" type="slidenum">
              <a:rPr lang="en-US" altLang="en-US"/>
              <a:pPr>
                <a:defRPr/>
              </a:pPr>
              <a:t>‹#›</a:t>
            </a:fld>
            <a:endParaRPr lang="en-US" altLang="en-US">
              <a:solidFill>
                <a:schemeClr val="tx2"/>
              </a:solidFill>
            </a:endParaRPr>
          </a:p>
        </p:txBody>
      </p:sp>
      <p:sp>
        <p:nvSpPr>
          <p:cNvPr id="7" name="Footer Placeholder 4">
            <a:extLst>
              <a:ext uri="{FF2B5EF4-FFF2-40B4-BE49-F238E27FC236}">
                <a16:creationId xmlns:a16="http://schemas.microsoft.com/office/drawing/2014/main" id="{9FF54364-CF9D-47EA-A840-53072E3BE539}"/>
              </a:ext>
            </a:extLst>
          </p:cNvPr>
          <p:cNvSpPr>
            <a:spLocks noGrp="1"/>
          </p:cNvSpPr>
          <p:nvPr>
            <p:ph type="ftr" sz="quarter" idx="17"/>
          </p:nvPr>
        </p:nvSpPr>
        <p:spPr/>
        <p:txBody>
          <a:bodyPr/>
          <a:lstStyle>
            <a:lvl1pPr>
              <a:defRPr/>
            </a:lvl1pPr>
          </a:lstStyle>
          <a:p>
            <a:pPr>
              <a:defRPr/>
            </a:pPr>
            <a:endParaRPr lang="en-US"/>
          </a:p>
        </p:txBody>
      </p:sp>
    </p:spTree>
    <p:extLst>
      <p:ext uri="{BB962C8B-B14F-4D97-AF65-F5344CB8AC3E}">
        <p14:creationId xmlns:p14="http://schemas.microsoft.com/office/powerpoint/2010/main" val="573168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itle 9"/>
          <p:cNvSpPr>
            <a:spLocks noGrp="1"/>
          </p:cNvSpPr>
          <p:nvPr>
            <p:ph type="title"/>
          </p:nvPr>
        </p:nvSpPr>
        <p:spPr>
          <a:xfrm>
            <a:off x="914400" y="1544715"/>
            <a:ext cx="7315200" cy="1154097"/>
          </a:xfrm>
        </p:spPr>
        <p:txBody>
          <a:bodyPr/>
          <a:lstStyle/>
          <a:p>
            <a:r>
              <a:rPr lang="en-US"/>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3E5D70EF-B346-42DC-9C15-0D061DC2072E}"/>
              </a:ext>
            </a:extLst>
          </p:cNvPr>
          <p:cNvSpPr>
            <a:spLocks noGrp="1"/>
          </p:cNvSpPr>
          <p:nvPr>
            <p:ph type="dt" sz="half" idx="15"/>
          </p:nvPr>
        </p:nvSpPr>
        <p:spPr/>
        <p:txBody>
          <a:bodyPr/>
          <a:lstStyle>
            <a:lvl1pPr>
              <a:defRPr/>
            </a:lvl1pPr>
          </a:lstStyle>
          <a:p>
            <a:pPr>
              <a:defRPr/>
            </a:pPr>
            <a:fld id="{EE40C2F4-1058-4218-9326-6BB21099B2C3}" type="datetimeFigureOut">
              <a:rPr lang="en-US"/>
              <a:pPr>
                <a:defRPr/>
              </a:pPr>
              <a:t>8/5/2020</a:t>
            </a:fld>
            <a:endParaRPr lang="en-US" sz="1100" dirty="0">
              <a:solidFill>
                <a:schemeClr val="tx2"/>
              </a:solidFill>
            </a:endParaRPr>
          </a:p>
        </p:txBody>
      </p:sp>
      <p:sp>
        <p:nvSpPr>
          <p:cNvPr id="8" name="Slide Number Placeholder 5">
            <a:extLst>
              <a:ext uri="{FF2B5EF4-FFF2-40B4-BE49-F238E27FC236}">
                <a16:creationId xmlns:a16="http://schemas.microsoft.com/office/drawing/2014/main" id="{91BADCA9-E0DC-4693-AAB3-145967DBAF3D}"/>
              </a:ext>
            </a:extLst>
          </p:cNvPr>
          <p:cNvSpPr>
            <a:spLocks noGrp="1"/>
          </p:cNvSpPr>
          <p:nvPr>
            <p:ph type="sldNum" sz="quarter" idx="16"/>
          </p:nvPr>
        </p:nvSpPr>
        <p:spPr/>
        <p:txBody>
          <a:bodyPr/>
          <a:lstStyle>
            <a:lvl1pPr>
              <a:defRPr/>
            </a:lvl1pPr>
          </a:lstStyle>
          <a:p>
            <a:pPr>
              <a:defRPr/>
            </a:pPr>
            <a:fld id="{8C5DA831-6AB8-4E5E-9D9F-C70C865477EC}" type="slidenum">
              <a:rPr lang="en-US" altLang="en-US"/>
              <a:pPr>
                <a:defRPr/>
              </a:pPr>
              <a:t>‹#›</a:t>
            </a:fld>
            <a:endParaRPr lang="en-US" altLang="en-US">
              <a:solidFill>
                <a:schemeClr val="tx2"/>
              </a:solidFill>
            </a:endParaRPr>
          </a:p>
        </p:txBody>
      </p:sp>
      <p:sp>
        <p:nvSpPr>
          <p:cNvPr id="9" name="Footer Placeholder 4">
            <a:extLst>
              <a:ext uri="{FF2B5EF4-FFF2-40B4-BE49-F238E27FC236}">
                <a16:creationId xmlns:a16="http://schemas.microsoft.com/office/drawing/2014/main" id="{3719AFAC-4C65-4CAA-A787-E0CB61B5FB54}"/>
              </a:ext>
            </a:extLst>
          </p:cNvPr>
          <p:cNvSpPr>
            <a:spLocks noGrp="1"/>
          </p:cNvSpPr>
          <p:nvPr>
            <p:ph type="ftr" sz="quarter" idx="17"/>
          </p:nvPr>
        </p:nvSpPr>
        <p:spPr/>
        <p:txBody>
          <a:bodyPr/>
          <a:lstStyle>
            <a:lvl1pPr>
              <a:defRPr/>
            </a:lvl1pPr>
          </a:lstStyle>
          <a:p>
            <a:pPr>
              <a:defRPr/>
            </a:pPr>
            <a:endParaRPr lang="en-US"/>
          </a:p>
        </p:txBody>
      </p:sp>
    </p:spTree>
    <p:extLst>
      <p:ext uri="{BB962C8B-B14F-4D97-AF65-F5344CB8AC3E}">
        <p14:creationId xmlns:p14="http://schemas.microsoft.com/office/powerpoint/2010/main" val="3095462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8F15370-7B42-44A1-92BB-765F1CAD5233}"/>
              </a:ext>
            </a:extLst>
          </p:cNvPr>
          <p:cNvSpPr>
            <a:spLocks noGrp="1"/>
          </p:cNvSpPr>
          <p:nvPr>
            <p:ph type="dt" sz="half" idx="10"/>
          </p:nvPr>
        </p:nvSpPr>
        <p:spPr/>
        <p:txBody>
          <a:bodyPr/>
          <a:lstStyle>
            <a:lvl1pPr>
              <a:defRPr/>
            </a:lvl1pPr>
          </a:lstStyle>
          <a:p>
            <a:pPr>
              <a:defRPr/>
            </a:pPr>
            <a:fld id="{12280811-210B-49D9-994E-B85FE62CC713}" type="datetimeFigureOut">
              <a:rPr lang="en-US"/>
              <a:pPr>
                <a:defRPr/>
              </a:pPr>
              <a:t>8/5/2020</a:t>
            </a:fld>
            <a:endParaRPr lang="en-US" sz="1100" dirty="0">
              <a:solidFill>
                <a:schemeClr val="tx2"/>
              </a:solidFill>
            </a:endParaRPr>
          </a:p>
        </p:txBody>
      </p:sp>
      <p:sp>
        <p:nvSpPr>
          <p:cNvPr id="4" name="Slide Number Placeholder 5">
            <a:extLst>
              <a:ext uri="{FF2B5EF4-FFF2-40B4-BE49-F238E27FC236}">
                <a16:creationId xmlns:a16="http://schemas.microsoft.com/office/drawing/2014/main" id="{C90CD7A7-29D7-41D6-A0B1-F7940CE88124}"/>
              </a:ext>
            </a:extLst>
          </p:cNvPr>
          <p:cNvSpPr>
            <a:spLocks noGrp="1"/>
          </p:cNvSpPr>
          <p:nvPr>
            <p:ph type="sldNum" sz="quarter" idx="11"/>
          </p:nvPr>
        </p:nvSpPr>
        <p:spPr/>
        <p:txBody>
          <a:bodyPr/>
          <a:lstStyle>
            <a:lvl1pPr>
              <a:defRPr/>
            </a:lvl1pPr>
          </a:lstStyle>
          <a:p>
            <a:pPr>
              <a:defRPr/>
            </a:pPr>
            <a:fld id="{CCABCB07-167F-4FFE-B855-B82F10B1516A}" type="slidenum">
              <a:rPr lang="en-US" altLang="en-US"/>
              <a:pPr>
                <a:defRPr/>
              </a:pPr>
              <a:t>‹#›</a:t>
            </a:fld>
            <a:endParaRPr lang="en-US" altLang="en-US">
              <a:solidFill>
                <a:schemeClr val="tx2"/>
              </a:solidFill>
            </a:endParaRPr>
          </a:p>
        </p:txBody>
      </p:sp>
      <p:sp>
        <p:nvSpPr>
          <p:cNvPr id="5" name="Footer Placeholder 4">
            <a:extLst>
              <a:ext uri="{FF2B5EF4-FFF2-40B4-BE49-F238E27FC236}">
                <a16:creationId xmlns:a16="http://schemas.microsoft.com/office/drawing/2014/main" id="{6C08B61F-3FB9-43EE-A5B1-6145B66D0E20}"/>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756884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184D925-E680-4CD7-819B-31C6DA84327B}"/>
              </a:ext>
            </a:extLst>
          </p:cNvPr>
          <p:cNvSpPr>
            <a:spLocks noGrp="1"/>
          </p:cNvSpPr>
          <p:nvPr>
            <p:ph type="dt" sz="half" idx="10"/>
          </p:nvPr>
        </p:nvSpPr>
        <p:spPr/>
        <p:txBody>
          <a:bodyPr/>
          <a:lstStyle>
            <a:lvl1pPr>
              <a:defRPr/>
            </a:lvl1pPr>
          </a:lstStyle>
          <a:p>
            <a:pPr>
              <a:defRPr/>
            </a:pPr>
            <a:fld id="{8F10A5A2-2944-4840-8A5B-C016CF843E6C}" type="datetimeFigureOut">
              <a:rPr lang="en-US"/>
              <a:pPr>
                <a:defRPr/>
              </a:pPr>
              <a:t>8/5/2020</a:t>
            </a:fld>
            <a:endParaRPr lang="en-US" sz="1100" dirty="0">
              <a:solidFill>
                <a:schemeClr val="tx2"/>
              </a:solidFill>
            </a:endParaRPr>
          </a:p>
        </p:txBody>
      </p:sp>
      <p:sp>
        <p:nvSpPr>
          <p:cNvPr id="3" name="Slide Number Placeholder 5">
            <a:extLst>
              <a:ext uri="{FF2B5EF4-FFF2-40B4-BE49-F238E27FC236}">
                <a16:creationId xmlns:a16="http://schemas.microsoft.com/office/drawing/2014/main" id="{D34A36AD-5176-464E-A13A-86DF10AD88FC}"/>
              </a:ext>
            </a:extLst>
          </p:cNvPr>
          <p:cNvSpPr>
            <a:spLocks noGrp="1"/>
          </p:cNvSpPr>
          <p:nvPr>
            <p:ph type="sldNum" sz="quarter" idx="11"/>
          </p:nvPr>
        </p:nvSpPr>
        <p:spPr/>
        <p:txBody>
          <a:bodyPr/>
          <a:lstStyle>
            <a:lvl1pPr>
              <a:defRPr/>
            </a:lvl1pPr>
          </a:lstStyle>
          <a:p>
            <a:pPr>
              <a:defRPr/>
            </a:pPr>
            <a:fld id="{9E387106-E5F7-482C-A891-A9E9EF4F6456}" type="slidenum">
              <a:rPr lang="en-US" altLang="en-US"/>
              <a:pPr>
                <a:defRPr/>
              </a:pPr>
              <a:t>‹#›</a:t>
            </a:fld>
            <a:endParaRPr lang="en-US" altLang="en-US">
              <a:solidFill>
                <a:schemeClr val="tx2"/>
              </a:solidFill>
            </a:endParaRPr>
          </a:p>
        </p:txBody>
      </p:sp>
      <p:sp>
        <p:nvSpPr>
          <p:cNvPr id="4" name="Footer Placeholder 4">
            <a:extLst>
              <a:ext uri="{FF2B5EF4-FFF2-40B4-BE49-F238E27FC236}">
                <a16:creationId xmlns:a16="http://schemas.microsoft.com/office/drawing/2014/main" id="{D02C569B-7435-42C6-83A3-FDA0B1CFF997}"/>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897316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ormAutofit/>
          </a:bodyPr>
          <a:lstStyle>
            <a:lvl1pPr algn="l">
              <a:defRPr sz="2800" b="0"/>
            </a:lvl1pPr>
          </a:lstStyle>
          <a:p>
            <a:r>
              <a:rPr lang="en-US"/>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93668D2-DD7D-4046-81A1-E34AA3E69550}"/>
              </a:ext>
            </a:extLst>
          </p:cNvPr>
          <p:cNvSpPr>
            <a:spLocks noGrp="1"/>
          </p:cNvSpPr>
          <p:nvPr>
            <p:ph type="dt" sz="half" idx="10"/>
          </p:nvPr>
        </p:nvSpPr>
        <p:spPr/>
        <p:txBody>
          <a:bodyPr/>
          <a:lstStyle>
            <a:lvl1pPr>
              <a:defRPr/>
            </a:lvl1pPr>
          </a:lstStyle>
          <a:p>
            <a:pPr>
              <a:defRPr/>
            </a:pPr>
            <a:fld id="{423996A8-C2EA-4948-8029-4F57328EB609}" type="datetimeFigureOut">
              <a:rPr lang="en-US"/>
              <a:pPr>
                <a:defRPr/>
              </a:pPr>
              <a:t>8/5/2020</a:t>
            </a:fld>
            <a:endParaRPr lang="en-US" sz="1100" dirty="0">
              <a:solidFill>
                <a:schemeClr val="tx2"/>
              </a:solidFill>
            </a:endParaRPr>
          </a:p>
        </p:txBody>
      </p:sp>
      <p:sp>
        <p:nvSpPr>
          <p:cNvPr id="6" name="Slide Number Placeholder 5">
            <a:extLst>
              <a:ext uri="{FF2B5EF4-FFF2-40B4-BE49-F238E27FC236}">
                <a16:creationId xmlns:a16="http://schemas.microsoft.com/office/drawing/2014/main" id="{6B9FAA96-8014-4555-80E7-40B1E766B07F}"/>
              </a:ext>
            </a:extLst>
          </p:cNvPr>
          <p:cNvSpPr>
            <a:spLocks noGrp="1"/>
          </p:cNvSpPr>
          <p:nvPr>
            <p:ph type="sldNum" sz="quarter" idx="11"/>
          </p:nvPr>
        </p:nvSpPr>
        <p:spPr/>
        <p:txBody>
          <a:bodyPr/>
          <a:lstStyle>
            <a:lvl1pPr>
              <a:defRPr/>
            </a:lvl1pPr>
          </a:lstStyle>
          <a:p>
            <a:pPr>
              <a:defRPr/>
            </a:pPr>
            <a:fld id="{46D092D3-7861-4210-8677-893946C2889F}" type="slidenum">
              <a:rPr lang="en-US" altLang="en-US"/>
              <a:pPr>
                <a:defRPr/>
              </a:pPr>
              <a:t>‹#›</a:t>
            </a:fld>
            <a:endParaRPr lang="en-US" altLang="en-US">
              <a:solidFill>
                <a:schemeClr val="tx2"/>
              </a:solidFill>
            </a:endParaRPr>
          </a:p>
        </p:txBody>
      </p:sp>
      <p:sp>
        <p:nvSpPr>
          <p:cNvPr id="7" name="Footer Placeholder 4">
            <a:extLst>
              <a:ext uri="{FF2B5EF4-FFF2-40B4-BE49-F238E27FC236}">
                <a16:creationId xmlns:a16="http://schemas.microsoft.com/office/drawing/2014/main" id="{C1957CBE-F3B1-4B60-81E6-72279248CB6B}"/>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353753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ormAutofit/>
          </a:bodyPr>
          <a:lstStyle>
            <a:lvl1pPr algn="l">
              <a:defRPr sz="2800" b="0"/>
            </a:lvl1pPr>
          </a:lstStyle>
          <a:p>
            <a:r>
              <a:rPr lang="en-US"/>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E86DA58-C28F-4FA5-9E3B-CB77D0CD30A4}"/>
              </a:ext>
            </a:extLst>
          </p:cNvPr>
          <p:cNvSpPr>
            <a:spLocks noGrp="1"/>
          </p:cNvSpPr>
          <p:nvPr>
            <p:ph type="dt" sz="half" idx="10"/>
          </p:nvPr>
        </p:nvSpPr>
        <p:spPr/>
        <p:txBody>
          <a:bodyPr/>
          <a:lstStyle>
            <a:lvl1pPr>
              <a:defRPr/>
            </a:lvl1pPr>
          </a:lstStyle>
          <a:p>
            <a:pPr>
              <a:defRPr/>
            </a:pPr>
            <a:fld id="{7AA63F46-1F40-491C-ACC3-03216FFBAA9C}" type="datetimeFigureOut">
              <a:rPr lang="en-US"/>
              <a:pPr>
                <a:defRPr/>
              </a:pPr>
              <a:t>8/5/2020</a:t>
            </a:fld>
            <a:endParaRPr lang="en-US" sz="1100" dirty="0">
              <a:solidFill>
                <a:schemeClr val="tx2"/>
              </a:solidFill>
            </a:endParaRPr>
          </a:p>
        </p:txBody>
      </p:sp>
      <p:sp>
        <p:nvSpPr>
          <p:cNvPr id="6" name="Slide Number Placeholder 5">
            <a:extLst>
              <a:ext uri="{FF2B5EF4-FFF2-40B4-BE49-F238E27FC236}">
                <a16:creationId xmlns:a16="http://schemas.microsoft.com/office/drawing/2014/main" id="{B6537933-DAE1-4129-89D9-3A37A4F84CF0}"/>
              </a:ext>
            </a:extLst>
          </p:cNvPr>
          <p:cNvSpPr>
            <a:spLocks noGrp="1"/>
          </p:cNvSpPr>
          <p:nvPr>
            <p:ph type="sldNum" sz="quarter" idx="11"/>
          </p:nvPr>
        </p:nvSpPr>
        <p:spPr/>
        <p:txBody>
          <a:bodyPr/>
          <a:lstStyle>
            <a:lvl1pPr>
              <a:defRPr/>
            </a:lvl1pPr>
          </a:lstStyle>
          <a:p>
            <a:pPr>
              <a:defRPr/>
            </a:pPr>
            <a:fld id="{C6BD376F-F4DF-4657-B54D-58808FF29A9F}" type="slidenum">
              <a:rPr lang="en-US" altLang="en-US"/>
              <a:pPr>
                <a:defRPr/>
              </a:pPr>
              <a:t>‹#›</a:t>
            </a:fld>
            <a:endParaRPr lang="en-US" altLang="en-US">
              <a:solidFill>
                <a:schemeClr val="tx2"/>
              </a:solidFill>
            </a:endParaRPr>
          </a:p>
        </p:txBody>
      </p:sp>
      <p:sp>
        <p:nvSpPr>
          <p:cNvPr id="7" name="Footer Placeholder 4">
            <a:extLst>
              <a:ext uri="{FF2B5EF4-FFF2-40B4-BE49-F238E27FC236}">
                <a16:creationId xmlns:a16="http://schemas.microsoft.com/office/drawing/2014/main" id="{348CDCF5-7702-4986-8169-4B6870DEB633}"/>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625928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232B32"/>
            </a:gs>
            <a:gs pos="64999">
              <a:srgbClr val="273037"/>
            </a:gs>
            <a:gs pos="100000">
              <a:srgbClr val="606B76"/>
            </a:gs>
          </a:gsLst>
          <a:lin ang="540000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DD1F06-2AA0-4FBA-B41A-C4444300483C}"/>
              </a:ext>
            </a:extLst>
          </p:cNvPr>
          <p:cNvSpPr/>
          <p:nvPr/>
        </p:nvSpPr>
        <p:spPr>
          <a:xfrm>
            <a:off x="8435975" y="573088"/>
            <a:ext cx="85725" cy="573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a:extLst>
              <a:ext uri="{FF2B5EF4-FFF2-40B4-BE49-F238E27FC236}">
                <a16:creationId xmlns:a16="http://schemas.microsoft.com/office/drawing/2014/main" id="{43D2A12C-EA83-4238-B3AD-7FFD32DD25F0}"/>
              </a:ext>
            </a:extLst>
          </p:cNvPr>
          <p:cNvSpPr/>
          <p:nvPr/>
        </p:nvSpPr>
        <p:spPr>
          <a:xfrm>
            <a:off x="8569325" y="573088"/>
            <a:ext cx="576263" cy="573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8" name="Title Placeholder 1">
            <a:extLst>
              <a:ext uri="{FF2B5EF4-FFF2-40B4-BE49-F238E27FC236}">
                <a16:creationId xmlns:a16="http://schemas.microsoft.com/office/drawing/2014/main" id="{7CD2BBAD-ED2F-4E15-A1BD-C3113FE0A5E5}"/>
              </a:ext>
            </a:extLst>
          </p:cNvPr>
          <p:cNvSpPr>
            <a:spLocks noGrp="1"/>
          </p:cNvSpPr>
          <p:nvPr>
            <p:ph type="title"/>
          </p:nvPr>
        </p:nvSpPr>
        <p:spPr bwMode="auto">
          <a:xfrm>
            <a:off x="914400" y="1544638"/>
            <a:ext cx="731520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9" name="Text Placeholder 2">
            <a:extLst>
              <a:ext uri="{FF2B5EF4-FFF2-40B4-BE49-F238E27FC236}">
                <a16:creationId xmlns:a16="http://schemas.microsoft.com/office/drawing/2014/main" id="{D3AA2C97-8472-4E1C-8282-44DFA5FF8951}"/>
              </a:ext>
            </a:extLst>
          </p:cNvPr>
          <p:cNvSpPr>
            <a:spLocks noGrp="1"/>
          </p:cNvSpPr>
          <p:nvPr>
            <p:ph type="body" idx="1"/>
          </p:nvPr>
        </p:nvSpPr>
        <p:spPr bwMode="auto">
          <a:xfrm>
            <a:off x="914400" y="2770188"/>
            <a:ext cx="7315200"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6D0784E-A643-4C59-82A7-C0157F3DBFD6}"/>
              </a:ext>
            </a:extLst>
          </p:cNvPr>
          <p:cNvSpPr>
            <a:spLocks noGrp="1"/>
          </p:cNvSpPr>
          <p:nvPr>
            <p:ph type="dt" sz="half" idx="2"/>
          </p:nvPr>
        </p:nvSpPr>
        <p:spPr>
          <a:xfrm>
            <a:off x="6007100" y="549275"/>
            <a:ext cx="1189038" cy="296863"/>
          </a:xfrm>
          <a:prstGeom prst="rect">
            <a:avLst/>
          </a:prstGeom>
        </p:spPr>
        <p:txBody>
          <a:bodyPr vert="horz" lIns="91440" tIns="45720" rIns="91440" bIns="45720" rtlCol="0" anchor="ctr"/>
          <a:lstStyle>
            <a:lvl1pPr algn="l" eaLnBrk="1" hangingPunct="1">
              <a:defRPr sz="1200">
                <a:solidFill>
                  <a:schemeClr val="tx1">
                    <a:alpha val="50000"/>
                  </a:schemeClr>
                </a:solidFill>
                <a:latin typeface="Arial" charset="0"/>
              </a:defRPr>
            </a:lvl1pPr>
          </a:lstStyle>
          <a:p>
            <a:pPr>
              <a:defRPr/>
            </a:pPr>
            <a:fld id="{9DB3525D-3876-4EB6-8811-348FC0A02910}" type="datetimeFigureOut">
              <a:rPr lang="en-US"/>
              <a:pPr>
                <a:defRPr/>
              </a:pPr>
              <a:t>8/5/2020</a:t>
            </a:fld>
            <a:endParaRPr lang="en-US" sz="1100" dirty="0">
              <a:solidFill>
                <a:schemeClr val="tx2"/>
              </a:solidFill>
            </a:endParaRPr>
          </a:p>
        </p:txBody>
      </p:sp>
      <p:sp>
        <p:nvSpPr>
          <p:cNvPr id="6" name="Slide Number Placeholder 5">
            <a:extLst>
              <a:ext uri="{FF2B5EF4-FFF2-40B4-BE49-F238E27FC236}">
                <a16:creationId xmlns:a16="http://schemas.microsoft.com/office/drawing/2014/main" id="{F322AD5C-7E80-417E-85D5-8504ED13FD33}"/>
              </a:ext>
            </a:extLst>
          </p:cNvPr>
          <p:cNvSpPr>
            <a:spLocks noGrp="1"/>
          </p:cNvSpPr>
          <p:nvPr>
            <p:ph type="sldNum" sz="quarter" idx="4"/>
          </p:nvPr>
        </p:nvSpPr>
        <p:spPr>
          <a:xfrm>
            <a:off x="7315200" y="549275"/>
            <a:ext cx="939800" cy="3016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lvl1pPr>
          </a:lstStyle>
          <a:p>
            <a:pPr>
              <a:defRPr/>
            </a:pPr>
            <a:fld id="{11F9B07B-267D-42CB-AE43-74278522D689}" type="slidenum">
              <a:rPr lang="en-US" altLang="en-US"/>
              <a:pPr>
                <a:defRPr/>
              </a:pPr>
              <a:t>‹#›</a:t>
            </a:fld>
            <a:endParaRPr lang="en-US" altLang="en-US">
              <a:solidFill>
                <a:schemeClr val="tx2"/>
              </a:solidFill>
            </a:endParaRPr>
          </a:p>
        </p:txBody>
      </p:sp>
      <p:sp>
        <p:nvSpPr>
          <p:cNvPr id="5" name="Footer Placeholder 4">
            <a:extLst>
              <a:ext uri="{FF2B5EF4-FFF2-40B4-BE49-F238E27FC236}">
                <a16:creationId xmlns:a16="http://schemas.microsoft.com/office/drawing/2014/main" id="{BF985DF3-6FAE-410E-93A1-2B17ABCC9DED}"/>
              </a:ext>
            </a:extLst>
          </p:cNvPr>
          <p:cNvSpPr>
            <a:spLocks noGrp="1"/>
          </p:cNvSpPr>
          <p:nvPr>
            <p:ph type="ftr" sz="quarter" idx="3"/>
          </p:nvPr>
        </p:nvSpPr>
        <p:spPr>
          <a:xfrm>
            <a:off x="6008688" y="855663"/>
            <a:ext cx="2246312" cy="301625"/>
          </a:xfrm>
          <a:prstGeom prst="rect">
            <a:avLst/>
          </a:prstGeom>
        </p:spPr>
        <p:txBody>
          <a:bodyPr vert="horz" lIns="91440" tIns="0" rIns="91440" bIns="45720" rtlCol="0" anchor="t"/>
          <a:lstStyle>
            <a:lvl1pPr algn="r" eaLnBrk="1" hangingPunct="1">
              <a:defRPr sz="1100">
                <a:solidFill>
                  <a:schemeClr val="tx2"/>
                </a:solidFill>
                <a:latin typeface="Arial" charset="0"/>
              </a:defRPr>
            </a:lvl1pPr>
          </a:lstStyle>
          <a:p>
            <a:pPr>
              <a:defRPr/>
            </a:pPr>
            <a:endParaRPr lang="en-US"/>
          </a:p>
        </p:txBody>
      </p:sp>
      <p:pic>
        <p:nvPicPr>
          <p:cNvPr id="1033" name="Picture 11">
            <a:extLst>
              <a:ext uri="{FF2B5EF4-FFF2-40B4-BE49-F238E27FC236}">
                <a16:creationId xmlns:a16="http://schemas.microsoft.com/office/drawing/2014/main" id="{EC887CFF-9ACC-42E4-8193-737FC611D5B4}"/>
              </a:ext>
            </a:extLst>
          </p:cNvPr>
          <p:cNvPicPr>
            <a:picLocks noChangeAspect="1" noChangeArrowheads="1"/>
          </p:cNvPicPr>
          <p:nvPr userDrawn="1"/>
        </p:nvPicPr>
        <p:blipFill>
          <a:blip r:embed="rId13">
            <a:lum bright="100000"/>
            <a:extLst>
              <a:ext uri="{28A0092B-C50C-407E-A947-70E740481C1C}">
                <a14:useLocalDpi xmlns:a14="http://schemas.microsoft.com/office/drawing/2010/main" val="0"/>
              </a:ext>
            </a:extLst>
          </a:blip>
          <a:srcRect/>
          <a:stretch>
            <a:fillRect/>
          </a:stretch>
        </p:blipFill>
        <p:spPr bwMode="black">
          <a:xfrm>
            <a:off x="457200" y="6094413"/>
            <a:ext cx="11430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ct val="0"/>
        </a:spcAft>
        <a:buClr>
          <a:schemeClr val="tx2"/>
        </a:buClr>
        <a:buFont typeface="Wingdings" panose="05000000000000000000" pitchFamily="2" charset="2"/>
        <a:buChar char="§"/>
        <a:defRPr sz="2000" kern="1200">
          <a:solidFill>
            <a:schemeClr val="tx1"/>
          </a:solidFill>
          <a:latin typeface="+mn-lt"/>
          <a:ea typeface="+mn-ea"/>
          <a:cs typeface="+mn-cs"/>
        </a:defRPr>
      </a:lvl1pPr>
      <a:lvl2pPr marL="501650" indent="-182563" algn="l" rtl="0" eaLnBrk="0" fontAlgn="base" hangingPunct="0">
        <a:spcBef>
          <a:spcPct val="20000"/>
        </a:spcBef>
        <a:spcAft>
          <a:spcPct val="0"/>
        </a:spcAft>
        <a:buClr>
          <a:schemeClr val="tx2"/>
        </a:buClr>
        <a:buFont typeface="Wingdings" panose="05000000000000000000" pitchFamily="2" charset="2"/>
        <a:buChar char="§"/>
        <a:defRPr kern="1200">
          <a:solidFill>
            <a:schemeClr val="tx1"/>
          </a:solidFill>
          <a:latin typeface="+mn-lt"/>
          <a:ea typeface="+mn-ea"/>
          <a:cs typeface="+mn-cs"/>
        </a:defRPr>
      </a:lvl2pPr>
      <a:lvl3pPr marL="685800" indent="-182563" algn="l" rtl="0" eaLnBrk="0" fontAlgn="base" hangingPunct="0">
        <a:spcBef>
          <a:spcPct val="20000"/>
        </a:spcBef>
        <a:spcAft>
          <a:spcPct val="0"/>
        </a:spcAft>
        <a:buClr>
          <a:schemeClr val="tx2"/>
        </a:buClr>
        <a:buFont typeface="Wingdings" panose="05000000000000000000" pitchFamily="2" charset="2"/>
        <a:buChar char="§"/>
        <a:defRPr sz="1600" kern="1200">
          <a:solidFill>
            <a:schemeClr val="tx1"/>
          </a:solidFill>
          <a:latin typeface="+mn-lt"/>
          <a:ea typeface="+mn-ea"/>
          <a:cs typeface="+mn-cs"/>
        </a:defRPr>
      </a:lvl3pPr>
      <a:lvl4pPr marL="914400" indent="-182563" algn="l" rtl="0" eaLnBrk="0" fontAlgn="base" hangingPunct="0">
        <a:spcBef>
          <a:spcPct val="20000"/>
        </a:spcBef>
        <a:spcAft>
          <a:spcPct val="0"/>
        </a:spcAft>
        <a:buClr>
          <a:schemeClr val="tx2"/>
        </a:buClr>
        <a:buFont typeface="Wingdings" panose="05000000000000000000" pitchFamily="2" charset="2"/>
        <a:buChar char="§"/>
        <a:defRPr sz="1400" kern="1200">
          <a:solidFill>
            <a:schemeClr val="tx1"/>
          </a:solidFill>
          <a:latin typeface="+mn-lt"/>
          <a:ea typeface="+mn-ea"/>
          <a:cs typeface="+mn-cs"/>
        </a:defRPr>
      </a:lvl4pPr>
      <a:lvl5pPr marL="1143000" indent="-182563" algn="l" rtl="0" eaLnBrk="0" fontAlgn="base" hangingPunct="0">
        <a:spcBef>
          <a:spcPct val="20000"/>
        </a:spcBef>
        <a:spcAft>
          <a:spcPct val="0"/>
        </a:spcAft>
        <a:buClr>
          <a:schemeClr val="tx2"/>
        </a:buClr>
        <a:buFont typeface="Wingdings" panose="05000000000000000000" pitchFamily="2"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s://www.usgs.gov/centers/co-water/data-tool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maps.waterdata.usgs.gov/mapper/wateralert/" TargetMode="External"/><Relationship Id="rId4" Type="http://schemas.openxmlformats.org/officeDocument/2006/relationships/hyperlink" Target="https://co.water.usgs.gov/infodata/COPrecip/index.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hyperlink" Target="mailto:kbrown@usgs.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1">
            <a:extLst>
              <a:ext uri="{FF2B5EF4-FFF2-40B4-BE49-F238E27FC236}">
                <a16:creationId xmlns:a16="http://schemas.microsoft.com/office/drawing/2014/main" id="{EB2D7F3A-943B-4ACD-9F59-E4B568149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929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DAF6E83-A38F-40D9-983D-7F421A68C59D}"/>
              </a:ext>
            </a:extLst>
          </p:cNvPr>
          <p:cNvSpPr/>
          <p:nvPr/>
        </p:nvSpPr>
        <p:spPr>
          <a:xfrm>
            <a:off x="76200" y="0"/>
            <a:ext cx="8686800" cy="2432050"/>
          </a:xfrm>
          <a:prstGeom prst="rect">
            <a:avLst/>
          </a:prstGeom>
        </p:spPr>
        <p:txBody>
          <a:bodyPr>
            <a:spAutoFit/>
          </a:bodyPr>
          <a:lstStyle/>
          <a:p>
            <a:pPr algn="ctr" eaLnBrk="1" fontAlgn="auto" hangingPunct="1">
              <a:spcBef>
                <a:spcPts val="0"/>
              </a:spcBef>
              <a:spcAft>
                <a:spcPts val="0"/>
              </a:spcAft>
              <a:defRPr/>
            </a:pPr>
            <a:r>
              <a:rPr lang="en-US" kern="0" dirty="0">
                <a:solidFill>
                  <a:schemeClr val="bg1"/>
                </a:solidFill>
                <a:effectLst>
                  <a:outerShdw blurRad="38100" dist="38100" dir="2700000" algn="tl">
                    <a:srgbClr val="000000">
                      <a:alpha val="43137"/>
                    </a:srgbClr>
                  </a:outerShdw>
                </a:effectLst>
                <a:latin typeface="+mj-lt"/>
                <a:ea typeface="+mj-ea"/>
                <a:cs typeface="+mj-cs"/>
              </a:rPr>
              <a:t>USGS Precipitation and </a:t>
            </a:r>
          </a:p>
          <a:p>
            <a:pPr algn="ctr" eaLnBrk="1" fontAlgn="auto" hangingPunct="1">
              <a:spcBef>
                <a:spcPts val="0"/>
              </a:spcBef>
              <a:spcAft>
                <a:spcPts val="0"/>
              </a:spcAft>
              <a:defRPr/>
            </a:pPr>
            <a:r>
              <a:rPr lang="en-US" kern="0" dirty="0" err="1">
                <a:solidFill>
                  <a:schemeClr val="bg1"/>
                </a:solidFill>
                <a:effectLst>
                  <a:outerShdw blurRad="38100" dist="38100" dir="2700000" algn="tl">
                    <a:srgbClr val="000000">
                      <a:alpha val="43137"/>
                    </a:srgbClr>
                  </a:outerShdw>
                </a:effectLst>
                <a:latin typeface="+mj-lt"/>
                <a:ea typeface="+mj-ea"/>
                <a:cs typeface="+mj-cs"/>
              </a:rPr>
              <a:t>Streamgage</a:t>
            </a:r>
            <a:r>
              <a:rPr lang="en-US" kern="0" dirty="0">
                <a:solidFill>
                  <a:schemeClr val="bg1"/>
                </a:solidFill>
                <a:effectLst>
                  <a:outerShdw blurRad="38100" dist="38100" dir="2700000" algn="tl">
                    <a:srgbClr val="000000">
                      <a:alpha val="43137"/>
                    </a:srgbClr>
                  </a:outerShdw>
                </a:effectLst>
                <a:latin typeface="+mj-lt"/>
                <a:ea typeface="+mj-ea"/>
                <a:cs typeface="+mj-cs"/>
              </a:rPr>
              <a:t> Network</a:t>
            </a:r>
          </a:p>
          <a:p>
            <a:pPr eaLnBrk="1" fontAlgn="auto" hangingPunct="1">
              <a:spcBef>
                <a:spcPts val="0"/>
              </a:spcBef>
              <a:spcAft>
                <a:spcPts val="0"/>
              </a:spcAft>
              <a:defRPr/>
            </a:pPr>
            <a:endParaRPr lang="en-US" sz="3600" kern="0" dirty="0">
              <a:solidFill>
                <a:srgbClr val="E5FFFF"/>
              </a:solidFill>
              <a:effectLst>
                <a:outerShdw blurRad="38100" dist="38100" dir="2700000" algn="tl">
                  <a:srgbClr val="000000">
                    <a:alpha val="43137"/>
                  </a:srgbClr>
                </a:outerShdw>
              </a:effectLst>
              <a:latin typeface="Tahoma"/>
              <a:ea typeface="+mj-ea"/>
              <a:cs typeface="+mj-cs"/>
            </a:endParaRPr>
          </a:p>
          <a:p>
            <a:pPr eaLnBrk="1" fontAlgn="auto" hangingPunct="1">
              <a:spcBef>
                <a:spcPts val="0"/>
              </a:spcBef>
              <a:spcAft>
                <a:spcPts val="0"/>
              </a:spcAft>
              <a:defRPr/>
            </a:pPr>
            <a:endParaRPr lang="en-US" sz="3600" kern="0" dirty="0">
              <a:solidFill>
                <a:srgbClr val="E5FFFF"/>
              </a:solidFill>
              <a:effectLst>
                <a:outerShdw blurRad="38100" dist="38100" dir="2700000" algn="tl">
                  <a:srgbClr val="000000">
                    <a:alpha val="43137"/>
                  </a:srgbClr>
                </a:outerShdw>
              </a:effectLst>
              <a:latin typeface="Tahoma"/>
              <a:ea typeface="+mj-ea"/>
              <a:cs typeface="+mj-cs"/>
            </a:endParaRPr>
          </a:p>
        </p:txBody>
      </p:sp>
      <p:sp>
        <p:nvSpPr>
          <p:cNvPr id="3076" name="Rectangle 1">
            <a:extLst>
              <a:ext uri="{FF2B5EF4-FFF2-40B4-BE49-F238E27FC236}">
                <a16:creationId xmlns:a16="http://schemas.microsoft.com/office/drawing/2014/main" id="{D1CC9D60-B212-483C-A443-17C45ADF59E8}"/>
              </a:ext>
            </a:extLst>
          </p:cNvPr>
          <p:cNvSpPr>
            <a:spLocks noChangeArrowheads="1"/>
          </p:cNvSpPr>
          <p:nvPr/>
        </p:nvSpPr>
        <p:spPr bwMode="auto">
          <a:xfrm>
            <a:off x="2438400" y="4648200"/>
            <a:ext cx="4572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2800" b="1" dirty="0"/>
              <a:t>Krystal Brown</a:t>
            </a:r>
          </a:p>
          <a:p>
            <a:pPr algn="ctr"/>
            <a:r>
              <a:rPr lang="en-US" altLang="en-US" sz="2800" b="1" dirty="0"/>
              <a:t>August 5, 2020</a:t>
            </a:r>
          </a:p>
          <a:p>
            <a:pPr algn="ctr"/>
            <a:r>
              <a:rPr lang="en-US" altLang="en-US" sz="2800" b="1" dirty="0"/>
              <a:t>USGS Colorado Water Science Center</a:t>
            </a:r>
            <a:endParaRPr lang="en-US" altLang="en-US" sz="2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D9D9D9"/>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DF88FAC4-C2ED-4534-AC15-8DA9B918C309}"/>
              </a:ext>
            </a:extLst>
          </p:cNvPr>
          <p:cNvSpPr/>
          <p:nvPr/>
        </p:nvSpPr>
        <p:spPr>
          <a:xfrm>
            <a:off x="1" y="896938"/>
            <a:ext cx="9144000" cy="5961062"/>
          </a:xfrm>
          <a:prstGeom prst="rect">
            <a:avLst/>
          </a:prstGeom>
          <a:solidFill>
            <a:srgbClr val="7FDFD5"/>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a:extLst>
              <a:ext uri="{FF2B5EF4-FFF2-40B4-BE49-F238E27FC236}">
                <a16:creationId xmlns:a16="http://schemas.microsoft.com/office/drawing/2014/main" id="{3DC52510-8404-411A-91B7-4B210EF4222E}"/>
              </a:ext>
            </a:extLst>
          </p:cNvPr>
          <p:cNvSpPr/>
          <p:nvPr/>
        </p:nvSpPr>
        <p:spPr>
          <a:xfrm>
            <a:off x="0" y="0"/>
            <a:ext cx="9144000" cy="762000"/>
          </a:xfrm>
          <a:prstGeom prst="rect">
            <a:avLst/>
          </a:prstGeom>
          <a:solidFill>
            <a:srgbClr val="FFFFCC"/>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20" name="TextBox 36">
            <a:extLst>
              <a:ext uri="{FF2B5EF4-FFF2-40B4-BE49-F238E27FC236}">
                <a16:creationId xmlns:a16="http://schemas.microsoft.com/office/drawing/2014/main" id="{B58B463B-93AE-420F-9F0D-14965227DBEE}"/>
              </a:ext>
            </a:extLst>
          </p:cNvPr>
          <p:cNvSpPr txBox="1">
            <a:spLocks noChangeArrowheads="1"/>
          </p:cNvSpPr>
          <p:nvPr/>
        </p:nvSpPr>
        <p:spPr bwMode="auto">
          <a:xfrm>
            <a:off x="52388" y="76200"/>
            <a:ext cx="909161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3000" b="1" dirty="0">
                <a:solidFill>
                  <a:schemeClr val="bg1"/>
                </a:solidFill>
              </a:rPr>
              <a:t>How Streamflow is Monitored</a:t>
            </a:r>
          </a:p>
        </p:txBody>
      </p:sp>
      <p:pic>
        <p:nvPicPr>
          <p:cNvPr id="4" name="Picture 3">
            <a:extLst>
              <a:ext uri="{FF2B5EF4-FFF2-40B4-BE49-F238E27FC236}">
                <a16:creationId xmlns:a16="http://schemas.microsoft.com/office/drawing/2014/main" id="{49FCF30A-D7AB-48AC-BE36-AB9EC7C5F8AF}"/>
              </a:ext>
            </a:extLst>
          </p:cNvPr>
          <p:cNvPicPr>
            <a:picLocks noChangeAspect="1"/>
          </p:cNvPicPr>
          <p:nvPr/>
        </p:nvPicPr>
        <p:blipFill>
          <a:blip r:embed="rId3"/>
          <a:stretch>
            <a:fillRect/>
          </a:stretch>
        </p:blipFill>
        <p:spPr>
          <a:xfrm>
            <a:off x="5008049" y="3770639"/>
            <a:ext cx="4074867" cy="3011161"/>
          </a:xfrm>
          <a:prstGeom prst="rect">
            <a:avLst/>
          </a:prstGeom>
        </p:spPr>
      </p:pic>
      <p:pic>
        <p:nvPicPr>
          <p:cNvPr id="6" name="Picture 5">
            <a:extLst>
              <a:ext uri="{FF2B5EF4-FFF2-40B4-BE49-F238E27FC236}">
                <a16:creationId xmlns:a16="http://schemas.microsoft.com/office/drawing/2014/main" id="{697D2A14-D842-4BB0-9BBC-F6EA7AEA3E98}"/>
              </a:ext>
            </a:extLst>
          </p:cNvPr>
          <p:cNvPicPr>
            <a:picLocks noChangeAspect="1"/>
          </p:cNvPicPr>
          <p:nvPr/>
        </p:nvPicPr>
        <p:blipFill>
          <a:blip r:embed="rId4"/>
          <a:stretch>
            <a:fillRect/>
          </a:stretch>
        </p:blipFill>
        <p:spPr>
          <a:xfrm>
            <a:off x="93610" y="1017998"/>
            <a:ext cx="4083674" cy="3011162"/>
          </a:xfrm>
          <a:prstGeom prst="rect">
            <a:avLst/>
          </a:prstGeom>
        </p:spPr>
      </p:pic>
      <p:sp>
        <p:nvSpPr>
          <p:cNvPr id="7" name="Arrow: Right 6">
            <a:extLst>
              <a:ext uri="{FF2B5EF4-FFF2-40B4-BE49-F238E27FC236}">
                <a16:creationId xmlns:a16="http://schemas.microsoft.com/office/drawing/2014/main" id="{87C212CC-C61E-4D10-BAF1-BBF7CD5CF50D}"/>
              </a:ext>
            </a:extLst>
          </p:cNvPr>
          <p:cNvSpPr/>
          <p:nvPr/>
        </p:nvSpPr>
        <p:spPr>
          <a:xfrm rot="1247074">
            <a:off x="4394270" y="3282513"/>
            <a:ext cx="522514" cy="1143000"/>
          </a:xfrm>
          <a:prstGeom prst="rightArrow">
            <a:avLst/>
          </a:prstGeom>
          <a:solidFill>
            <a:srgbClr val="C4E59F"/>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45228DA-B388-479F-A6CE-3CDE66288301}"/>
              </a:ext>
            </a:extLst>
          </p:cNvPr>
          <p:cNvSpPr/>
          <p:nvPr/>
        </p:nvSpPr>
        <p:spPr>
          <a:xfrm>
            <a:off x="102196" y="1017999"/>
            <a:ext cx="4058825" cy="3011161"/>
          </a:xfrm>
          <a:prstGeom prst="rect">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495E8D7-B07C-4971-B272-F1DDA2C932BB}"/>
              </a:ext>
            </a:extLst>
          </p:cNvPr>
          <p:cNvSpPr/>
          <p:nvPr/>
        </p:nvSpPr>
        <p:spPr>
          <a:xfrm>
            <a:off x="5011619" y="3774826"/>
            <a:ext cx="4038772" cy="3011161"/>
          </a:xfrm>
          <a:prstGeom prst="rect">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7509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D9D9D9"/>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676B3C2-34A7-40FA-B17E-BD91081C2408}"/>
              </a:ext>
            </a:extLst>
          </p:cNvPr>
          <p:cNvSpPr/>
          <p:nvPr/>
        </p:nvSpPr>
        <p:spPr>
          <a:xfrm>
            <a:off x="838200" y="844550"/>
            <a:ext cx="7467600" cy="4946650"/>
          </a:xfrm>
          <a:prstGeom prst="rect">
            <a:avLst/>
          </a:prstGeom>
          <a:solidFill>
            <a:srgbClr val="7FDFD5"/>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2" name="Picture 31">
            <a:extLst>
              <a:ext uri="{FF2B5EF4-FFF2-40B4-BE49-F238E27FC236}">
                <a16:creationId xmlns:a16="http://schemas.microsoft.com/office/drawing/2014/main" id="{AEC24DF2-BA05-42A0-BE54-7839D19E137C}"/>
              </a:ext>
            </a:extLst>
          </p:cNvPr>
          <p:cNvPicPr>
            <a:picLocks noChangeAspect="1"/>
          </p:cNvPicPr>
          <p:nvPr/>
        </p:nvPicPr>
        <p:blipFill>
          <a:blip r:embed="rId3"/>
          <a:stretch>
            <a:fillRect/>
          </a:stretch>
        </p:blipFill>
        <p:spPr>
          <a:xfrm>
            <a:off x="922724" y="906463"/>
            <a:ext cx="7306876" cy="4808537"/>
          </a:xfrm>
          <a:prstGeom prst="rect">
            <a:avLst/>
          </a:prstGeom>
        </p:spPr>
      </p:pic>
      <p:sp>
        <p:nvSpPr>
          <p:cNvPr id="34" name="Rectangle 33">
            <a:extLst>
              <a:ext uri="{FF2B5EF4-FFF2-40B4-BE49-F238E27FC236}">
                <a16:creationId xmlns:a16="http://schemas.microsoft.com/office/drawing/2014/main" id="{E9B8DE29-DB71-43E5-9D08-3E2ED0160C65}"/>
              </a:ext>
            </a:extLst>
          </p:cNvPr>
          <p:cNvSpPr/>
          <p:nvPr/>
        </p:nvSpPr>
        <p:spPr>
          <a:xfrm>
            <a:off x="1" y="5864225"/>
            <a:ext cx="9163050" cy="996950"/>
          </a:xfrm>
          <a:prstGeom prst="rect">
            <a:avLst/>
          </a:prstGeom>
          <a:solidFill>
            <a:srgbClr val="FFFFCC"/>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26" name="TextBox 6">
            <a:extLst>
              <a:ext uri="{FF2B5EF4-FFF2-40B4-BE49-F238E27FC236}">
                <a16:creationId xmlns:a16="http://schemas.microsoft.com/office/drawing/2014/main" id="{117728B4-3117-4568-9F2C-DB08AC299F32}"/>
              </a:ext>
            </a:extLst>
          </p:cNvPr>
          <p:cNvSpPr txBox="1">
            <a:spLocks noChangeArrowheads="1"/>
          </p:cNvSpPr>
          <p:nvPr/>
        </p:nvSpPr>
        <p:spPr bwMode="auto">
          <a:xfrm>
            <a:off x="17464" y="6362700"/>
            <a:ext cx="916305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defRPr/>
            </a:pPr>
            <a:r>
              <a:rPr lang="en-US" altLang="en-US" sz="1950" b="1" dirty="0">
                <a:solidFill>
                  <a:schemeClr val="bg1"/>
                </a:solidFill>
              </a:rPr>
              <a:t>https://maps.waterdata.usgs.gov/mapper/index.html</a:t>
            </a:r>
          </a:p>
        </p:txBody>
      </p:sp>
      <p:sp>
        <p:nvSpPr>
          <p:cNvPr id="36" name="Rectangle 35">
            <a:extLst>
              <a:ext uri="{FF2B5EF4-FFF2-40B4-BE49-F238E27FC236}">
                <a16:creationId xmlns:a16="http://schemas.microsoft.com/office/drawing/2014/main" id="{3DC52510-8404-411A-91B7-4B210EF4222E}"/>
              </a:ext>
            </a:extLst>
          </p:cNvPr>
          <p:cNvSpPr/>
          <p:nvPr/>
        </p:nvSpPr>
        <p:spPr>
          <a:xfrm>
            <a:off x="0" y="0"/>
            <a:ext cx="9144000" cy="771525"/>
          </a:xfrm>
          <a:prstGeom prst="rect">
            <a:avLst/>
          </a:prstGeom>
          <a:solidFill>
            <a:srgbClr val="FFFFCC"/>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18" name="TextBox 36">
            <a:extLst>
              <a:ext uri="{FF2B5EF4-FFF2-40B4-BE49-F238E27FC236}">
                <a16:creationId xmlns:a16="http://schemas.microsoft.com/office/drawing/2014/main" id="{972A41E7-E95E-4C25-B01A-8DABF27B4A63}"/>
              </a:ext>
            </a:extLst>
          </p:cNvPr>
          <p:cNvSpPr txBox="1">
            <a:spLocks noChangeArrowheads="1"/>
          </p:cNvSpPr>
          <p:nvPr/>
        </p:nvSpPr>
        <p:spPr bwMode="auto">
          <a:xfrm>
            <a:off x="52388" y="134938"/>
            <a:ext cx="90916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3000" b="1">
                <a:solidFill>
                  <a:schemeClr val="bg1"/>
                </a:solidFill>
              </a:rPr>
              <a:t>USGS Colorado Real-Time Streamgage Network</a:t>
            </a:r>
          </a:p>
        </p:txBody>
      </p:sp>
      <p:sp>
        <p:nvSpPr>
          <p:cNvPr id="11" name="TextBox 6">
            <a:extLst>
              <a:ext uri="{FF2B5EF4-FFF2-40B4-BE49-F238E27FC236}">
                <a16:creationId xmlns:a16="http://schemas.microsoft.com/office/drawing/2014/main" id="{086C5C25-190E-4DF6-95F7-60F012A59AD2}"/>
              </a:ext>
            </a:extLst>
          </p:cNvPr>
          <p:cNvSpPr txBox="1">
            <a:spLocks noChangeArrowheads="1"/>
          </p:cNvSpPr>
          <p:nvPr/>
        </p:nvSpPr>
        <p:spPr bwMode="auto">
          <a:xfrm>
            <a:off x="-17460" y="5946775"/>
            <a:ext cx="9197974"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defRPr/>
            </a:pPr>
            <a:r>
              <a:rPr lang="en-US" altLang="en-US" sz="1950" b="1" dirty="0">
                <a:solidFill>
                  <a:schemeClr val="bg1"/>
                </a:solidFill>
              </a:rPr>
              <a:t>USGS Mapper</a:t>
            </a:r>
          </a:p>
        </p:txBody>
      </p:sp>
      <p:sp>
        <p:nvSpPr>
          <p:cNvPr id="22" name="TextBox 21">
            <a:extLst>
              <a:ext uri="{FF2B5EF4-FFF2-40B4-BE49-F238E27FC236}">
                <a16:creationId xmlns:a16="http://schemas.microsoft.com/office/drawing/2014/main" id="{852B1ACA-0B1A-4009-83FA-8238FF215BD3}"/>
              </a:ext>
            </a:extLst>
          </p:cNvPr>
          <p:cNvSpPr txBox="1"/>
          <p:nvPr/>
        </p:nvSpPr>
        <p:spPr>
          <a:xfrm>
            <a:off x="4153955" y="4858435"/>
            <a:ext cx="2819400" cy="323165"/>
          </a:xfrm>
          <a:prstGeom prst="rect">
            <a:avLst/>
          </a:prstGeom>
          <a:noFill/>
        </p:spPr>
        <p:txBody>
          <a:bodyPr wrap="square" rtlCol="0">
            <a:spAutoFit/>
          </a:bodyPr>
          <a:lstStyle/>
          <a:p>
            <a:r>
              <a:rPr lang="en-US" sz="1500" b="1" dirty="0"/>
              <a:t>Pueblo</a:t>
            </a:r>
          </a:p>
        </p:txBody>
      </p:sp>
      <p:sp>
        <p:nvSpPr>
          <p:cNvPr id="23" name="TextBox 22">
            <a:extLst>
              <a:ext uri="{FF2B5EF4-FFF2-40B4-BE49-F238E27FC236}">
                <a16:creationId xmlns:a16="http://schemas.microsoft.com/office/drawing/2014/main" id="{259FBB49-6A39-4448-B492-C8E91582EE94}"/>
              </a:ext>
            </a:extLst>
          </p:cNvPr>
          <p:cNvSpPr txBox="1"/>
          <p:nvPr/>
        </p:nvSpPr>
        <p:spPr>
          <a:xfrm>
            <a:off x="4800600" y="3073178"/>
            <a:ext cx="2819400" cy="323165"/>
          </a:xfrm>
          <a:prstGeom prst="rect">
            <a:avLst/>
          </a:prstGeom>
          <a:noFill/>
        </p:spPr>
        <p:txBody>
          <a:bodyPr wrap="square" rtlCol="0">
            <a:spAutoFit/>
          </a:bodyPr>
          <a:lstStyle/>
          <a:p>
            <a:r>
              <a:rPr lang="en-US" sz="1500" b="1" dirty="0"/>
              <a:t>Fountain</a:t>
            </a:r>
          </a:p>
        </p:txBody>
      </p:sp>
      <p:sp>
        <p:nvSpPr>
          <p:cNvPr id="24" name="TextBox 23">
            <a:extLst>
              <a:ext uri="{FF2B5EF4-FFF2-40B4-BE49-F238E27FC236}">
                <a16:creationId xmlns:a16="http://schemas.microsoft.com/office/drawing/2014/main" id="{8AF39A2F-3F33-452F-BD0B-D1C6DE002B95}"/>
              </a:ext>
            </a:extLst>
          </p:cNvPr>
          <p:cNvSpPr txBox="1"/>
          <p:nvPr/>
        </p:nvSpPr>
        <p:spPr>
          <a:xfrm>
            <a:off x="1374713" y="1588650"/>
            <a:ext cx="1158937" cy="553998"/>
          </a:xfrm>
          <a:prstGeom prst="rect">
            <a:avLst/>
          </a:prstGeom>
          <a:noFill/>
        </p:spPr>
        <p:txBody>
          <a:bodyPr wrap="square" rtlCol="0">
            <a:spAutoFit/>
          </a:bodyPr>
          <a:lstStyle/>
          <a:p>
            <a:pPr algn="ctr"/>
            <a:r>
              <a:rPr lang="en-US" sz="1500" b="1" dirty="0"/>
              <a:t>Colorado </a:t>
            </a:r>
          </a:p>
          <a:p>
            <a:pPr algn="ctr"/>
            <a:r>
              <a:rPr lang="en-US" sz="1500" b="1" dirty="0"/>
              <a:t>Springs</a:t>
            </a:r>
          </a:p>
        </p:txBody>
      </p:sp>
      <p:sp>
        <p:nvSpPr>
          <p:cNvPr id="25" name="Arrow: Right 24">
            <a:extLst>
              <a:ext uri="{FF2B5EF4-FFF2-40B4-BE49-F238E27FC236}">
                <a16:creationId xmlns:a16="http://schemas.microsoft.com/office/drawing/2014/main" id="{81107B50-6627-491D-B4D7-700649217E7B}"/>
              </a:ext>
            </a:extLst>
          </p:cNvPr>
          <p:cNvSpPr/>
          <p:nvPr/>
        </p:nvSpPr>
        <p:spPr>
          <a:xfrm>
            <a:off x="2533650" y="1758526"/>
            <a:ext cx="381000" cy="3048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18BD753-8BFC-435B-92D3-F804F6D3C84C}"/>
              </a:ext>
            </a:extLst>
          </p:cNvPr>
          <p:cNvSpPr/>
          <p:nvPr/>
        </p:nvSpPr>
        <p:spPr>
          <a:xfrm>
            <a:off x="5299868" y="1016177"/>
            <a:ext cx="2825550" cy="1217440"/>
          </a:xfrm>
          <a:prstGeom prst="rect">
            <a:avLst/>
          </a:prstGeom>
          <a:solidFill>
            <a:schemeClr val="tx1"/>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TextBox 26">
            <a:extLst>
              <a:ext uri="{FF2B5EF4-FFF2-40B4-BE49-F238E27FC236}">
                <a16:creationId xmlns:a16="http://schemas.microsoft.com/office/drawing/2014/main" id="{C0364653-81DA-45CA-8187-61173ACEFB13}"/>
              </a:ext>
            </a:extLst>
          </p:cNvPr>
          <p:cNvSpPr txBox="1"/>
          <p:nvPr/>
        </p:nvSpPr>
        <p:spPr>
          <a:xfrm>
            <a:off x="5638800" y="1103407"/>
            <a:ext cx="2819400" cy="323165"/>
          </a:xfrm>
          <a:prstGeom prst="rect">
            <a:avLst/>
          </a:prstGeom>
          <a:noFill/>
        </p:spPr>
        <p:txBody>
          <a:bodyPr wrap="square" rtlCol="0">
            <a:spAutoFit/>
          </a:bodyPr>
          <a:lstStyle/>
          <a:p>
            <a:r>
              <a:rPr lang="en-US" sz="1500" b="1" dirty="0" err="1">
                <a:solidFill>
                  <a:schemeClr val="bg1"/>
                </a:solidFill>
              </a:rPr>
              <a:t>Streamgage</a:t>
            </a:r>
            <a:r>
              <a:rPr lang="en-US" sz="1500" b="1" dirty="0">
                <a:solidFill>
                  <a:schemeClr val="bg1"/>
                </a:solidFill>
              </a:rPr>
              <a:t> Site</a:t>
            </a:r>
          </a:p>
        </p:txBody>
      </p:sp>
      <p:sp>
        <p:nvSpPr>
          <p:cNvPr id="28" name="TextBox 27">
            <a:extLst>
              <a:ext uri="{FF2B5EF4-FFF2-40B4-BE49-F238E27FC236}">
                <a16:creationId xmlns:a16="http://schemas.microsoft.com/office/drawing/2014/main" id="{E190BB67-5C58-4A59-B7EE-1C6B4594CB72}"/>
              </a:ext>
            </a:extLst>
          </p:cNvPr>
          <p:cNvSpPr txBox="1"/>
          <p:nvPr/>
        </p:nvSpPr>
        <p:spPr>
          <a:xfrm>
            <a:off x="5640607" y="1600200"/>
            <a:ext cx="2539746" cy="553998"/>
          </a:xfrm>
          <a:prstGeom prst="rect">
            <a:avLst/>
          </a:prstGeom>
          <a:noFill/>
        </p:spPr>
        <p:txBody>
          <a:bodyPr wrap="square" rtlCol="0">
            <a:spAutoFit/>
          </a:bodyPr>
          <a:lstStyle/>
          <a:p>
            <a:pPr algn="ctr"/>
            <a:r>
              <a:rPr lang="en-US" sz="1500" b="1" dirty="0" err="1">
                <a:solidFill>
                  <a:schemeClr val="bg1"/>
                </a:solidFill>
              </a:rPr>
              <a:t>Streamgage</a:t>
            </a:r>
            <a:r>
              <a:rPr lang="en-US" sz="1500" b="1" dirty="0">
                <a:solidFill>
                  <a:schemeClr val="bg1"/>
                </a:solidFill>
              </a:rPr>
              <a:t>/Precipitation Site</a:t>
            </a:r>
          </a:p>
        </p:txBody>
      </p:sp>
      <p:pic>
        <p:nvPicPr>
          <p:cNvPr id="29" name="Picture 28">
            <a:extLst>
              <a:ext uri="{FF2B5EF4-FFF2-40B4-BE49-F238E27FC236}">
                <a16:creationId xmlns:a16="http://schemas.microsoft.com/office/drawing/2014/main" id="{998DD831-B96D-4BED-87F1-491A3270320C}"/>
              </a:ext>
            </a:extLst>
          </p:cNvPr>
          <p:cNvPicPr>
            <a:picLocks noChangeAspect="1"/>
          </p:cNvPicPr>
          <p:nvPr/>
        </p:nvPicPr>
        <p:blipFill>
          <a:blip r:embed="rId4"/>
          <a:stretch>
            <a:fillRect/>
          </a:stretch>
        </p:blipFill>
        <p:spPr>
          <a:xfrm>
            <a:off x="5326295" y="1038896"/>
            <a:ext cx="386207" cy="630805"/>
          </a:xfrm>
          <a:prstGeom prst="rect">
            <a:avLst/>
          </a:prstGeom>
        </p:spPr>
      </p:pic>
      <p:pic>
        <p:nvPicPr>
          <p:cNvPr id="30" name="Picture 29">
            <a:extLst>
              <a:ext uri="{FF2B5EF4-FFF2-40B4-BE49-F238E27FC236}">
                <a16:creationId xmlns:a16="http://schemas.microsoft.com/office/drawing/2014/main" id="{849EC091-B594-4C90-9C7B-0A168CB52A35}"/>
              </a:ext>
            </a:extLst>
          </p:cNvPr>
          <p:cNvPicPr>
            <a:picLocks noChangeAspect="1"/>
          </p:cNvPicPr>
          <p:nvPr/>
        </p:nvPicPr>
        <p:blipFill>
          <a:blip r:embed="rId5"/>
          <a:stretch>
            <a:fillRect/>
          </a:stretch>
        </p:blipFill>
        <p:spPr>
          <a:xfrm>
            <a:off x="5326296" y="1596414"/>
            <a:ext cx="386206" cy="613386"/>
          </a:xfrm>
          <a:prstGeom prst="rect">
            <a:avLst/>
          </a:prstGeom>
        </p:spPr>
      </p:pic>
      <p:sp>
        <p:nvSpPr>
          <p:cNvPr id="33" name="Rectangle 32">
            <a:extLst>
              <a:ext uri="{FF2B5EF4-FFF2-40B4-BE49-F238E27FC236}">
                <a16:creationId xmlns:a16="http://schemas.microsoft.com/office/drawing/2014/main" id="{54A898CE-8D2D-4095-B88C-63FEDB0F50AA}"/>
              </a:ext>
            </a:extLst>
          </p:cNvPr>
          <p:cNvSpPr/>
          <p:nvPr/>
        </p:nvSpPr>
        <p:spPr>
          <a:xfrm>
            <a:off x="3355130" y="1669701"/>
            <a:ext cx="304800" cy="304800"/>
          </a:xfrm>
          <a:prstGeom prst="rect">
            <a:avLst/>
          </a:prstGeom>
          <a:solidFill>
            <a:srgbClr val="FF00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BFF17CA8-9455-4802-8A9B-01521797D82B}"/>
              </a:ext>
            </a:extLst>
          </p:cNvPr>
          <p:cNvSpPr/>
          <p:nvPr/>
        </p:nvSpPr>
        <p:spPr>
          <a:xfrm>
            <a:off x="-4763" y="782638"/>
            <a:ext cx="9144001" cy="6075362"/>
          </a:xfrm>
          <a:prstGeom prst="rect">
            <a:avLst/>
          </a:prstGeom>
          <a:solidFill>
            <a:srgbClr val="7FDFD5"/>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5363" name="Picture 5">
            <a:extLst>
              <a:ext uri="{FF2B5EF4-FFF2-40B4-BE49-F238E27FC236}">
                <a16:creationId xmlns:a16="http://schemas.microsoft.com/office/drawing/2014/main" id="{415886A7-5B99-47C0-B7E5-209A7055C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613" y="827089"/>
            <a:ext cx="8053387" cy="458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a:extLst>
              <a:ext uri="{FF2B5EF4-FFF2-40B4-BE49-F238E27FC236}">
                <a16:creationId xmlns:a16="http://schemas.microsoft.com/office/drawing/2014/main" id="{9F39EDFE-69CA-4280-9CB6-89CFB017D5E5}"/>
              </a:ext>
            </a:extLst>
          </p:cNvPr>
          <p:cNvSpPr/>
          <p:nvPr/>
        </p:nvSpPr>
        <p:spPr>
          <a:xfrm>
            <a:off x="0" y="0"/>
            <a:ext cx="9144000" cy="762000"/>
          </a:xfrm>
          <a:prstGeom prst="rect">
            <a:avLst/>
          </a:prstGeom>
          <a:solidFill>
            <a:srgbClr val="F2F1C5"/>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65" name="TextBox 8">
            <a:extLst>
              <a:ext uri="{FF2B5EF4-FFF2-40B4-BE49-F238E27FC236}">
                <a16:creationId xmlns:a16="http://schemas.microsoft.com/office/drawing/2014/main" id="{B71FA84E-8B75-48BA-9531-13A700571FB7}"/>
              </a:ext>
            </a:extLst>
          </p:cNvPr>
          <p:cNvSpPr txBox="1">
            <a:spLocks noChangeArrowheads="1"/>
          </p:cNvSpPr>
          <p:nvPr/>
        </p:nvSpPr>
        <p:spPr bwMode="auto">
          <a:xfrm>
            <a:off x="26988" y="-22225"/>
            <a:ext cx="90900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3800" b="1">
                <a:solidFill>
                  <a:schemeClr val="bg1"/>
                </a:solidFill>
              </a:rPr>
              <a:t>Fountain Creek near Colorado Springs</a:t>
            </a:r>
          </a:p>
        </p:txBody>
      </p:sp>
      <p:sp>
        <p:nvSpPr>
          <p:cNvPr id="31" name="Rectangle 30">
            <a:extLst>
              <a:ext uri="{FF2B5EF4-FFF2-40B4-BE49-F238E27FC236}">
                <a16:creationId xmlns:a16="http://schemas.microsoft.com/office/drawing/2014/main" id="{551F9142-7922-4865-B094-42060CB4A03F}"/>
              </a:ext>
            </a:extLst>
          </p:cNvPr>
          <p:cNvSpPr/>
          <p:nvPr/>
        </p:nvSpPr>
        <p:spPr>
          <a:xfrm>
            <a:off x="5181600" y="4779963"/>
            <a:ext cx="2362200" cy="490537"/>
          </a:xfrm>
          <a:prstGeom prst="rect">
            <a:avLst/>
          </a:prstGeom>
          <a:solidFill>
            <a:srgbClr val="EEEEB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67" name="TextBox 29">
            <a:extLst>
              <a:ext uri="{FF2B5EF4-FFF2-40B4-BE49-F238E27FC236}">
                <a16:creationId xmlns:a16="http://schemas.microsoft.com/office/drawing/2014/main" id="{3F8651A6-7D85-445B-B3E4-D8A72041E400}"/>
              </a:ext>
            </a:extLst>
          </p:cNvPr>
          <p:cNvSpPr txBox="1">
            <a:spLocks noChangeArrowheads="1"/>
          </p:cNvSpPr>
          <p:nvPr/>
        </p:nvSpPr>
        <p:spPr bwMode="auto">
          <a:xfrm>
            <a:off x="3517900" y="4779963"/>
            <a:ext cx="562768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2500" b="1" dirty="0">
                <a:solidFill>
                  <a:schemeClr val="bg1"/>
                </a:solidFill>
              </a:rPr>
              <a:t>July 23, 2018</a:t>
            </a:r>
          </a:p>
        </p:txBody>
      </p:sp>
      <p:sp>
        <p:nvSpPr>
          <p:cNvPr id="27" name="Rectangle 26">
            <a:extLst>
              <a:ext uri="{FF2B5EF4-FFF2-40B4-BE49-F238E27FC236}">
                <a16:creationId xmlns:a16="http://schemas.microsoft.com/office/drawing/2014/main" id="{562FD191-7503-40CD-9820-ECF9523AAB58}"/>
              </a:ext>
            </a:extLst>
          </p:cNvPr>
          <p:cNvSpPr/>
          <p:nvPr/>
        </p:nvSpPr>
        <p:spPr>
          <a:xfrm>
            <a:off x="1093788" y="827088"/>
            <a:ext cx="8051800" cy="4583112"/>
          </a:xfrm>
          <a:prstGeom prst="rect">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5369" name="Picture 1">
            <a:extLst>
              <a:ext uri="{FF2B5EF4-FFF2-40B4-BE49-F238E27FC236}">
                <a16:creationId xmlns:a16="http://schemas.microsoft.com/office/drawing/2014/main" id="{54CAE80C-A662-46E3-9A10-E88DAD46A8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4256088"/>
            <a:ext cx="3487738"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a:extLst>
              <a:ext uri="{FF2B5EF4-FFF2-40B4-BE49-F238E27FC236}">
                <a16:creationId xmlns:a16="http://schemas.microsoft.com/office/drawing/2014/main" id="{B510549D-4CF8-4128-AF46-2ECC520BF976}"/>
              </a:ext>
            </a:extLst>
          </p:cNvPr>
          <p:cNvSpPr/>
          <p:nvPr/>
        </p:nvSpPr>
        <p:spPr>
          <a:xfrm>
            <a:off x="914400" y="6243638"/>
            <a:ext cx="1668463" cy="523875"/>
          </a:xfrm>
          <a:prstGeom prst="rect">
            <a:avLst/>
          </a:prstGeom>
          <a:solidFill>
            <a:srgbClr val="F2F1C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71" name="TextBox 98">
            <a:extLst>
              <a:ext uri="{FF2B5EF4-FFF2-40B4-BE49-F238E27FC236}">
                <a16:creationId xmlns:a16="http://schemas.microsoft.com/office/drawing/2014/main" id="{EF29763B-3002-4C1E-8933-331BE4055276}"/>
              </a:ext>
            </a:extLst>
          </p:cNvPr>
          <p:cNvSpPr txBox="1">
            <a:spLocks noChangeArrowheads="1"/>
          </p:cNvSpPr>
          <p:nvPr/>
        </p:nvSpPr>
        <p:spPr bwMode="auto">
          <a:xfrm>
            <a:off x="22225" y="6248400"/>
            <a:ext cx="346551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2500" b="1">
                <a:solidFill>
                  <a:schemeClr val="bg1"/>
                </a:solidFill>
              </a:rPr>
              <a:t>Baseflow</a:t>
            </a:r>
          </a:p>
        </p:txBody>
      </p:sp>
      <p:sp>
        <p:nvSpPr>
          <p:cNvPr id="26" name="Rectangle 25">
            <a:extLst>
              <a:ext uri="{FF2B5EF4-FFF2-40B4-BE49-F238E27FC236}">
                <a16:creationId xmlns:a16="http://schemas.microsoft.com/office/drawing/2014/main" id="{C8B3ABD8-9EF7-422C-AFEA-B5325FADCB92}"/>
              </a:ext>
            </a:extLst>
          </p:cNvPr>
          <p:cNvSpPr/>
          <p:nvPr/>
        </p:nvSpPr>
        <p:spPr>
          <a:xfrm>
            <a:off x="-17463" y="4249738"/>
            <a:ext cx="3487738" cy="2616200"/>
          </a:xfrm>
          <a:prstGeom prst="rect">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D9D9D9"/>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DF88FAC4-C2ED-4534-AC15-8DA9B918C309}"/>
              </a:ext>
            </a:extLst>
          </p:cNvPr>
          <p:cNvSpPr/>
          <p:nvPr/>
        </p:nvSpPr>
        <p:spPr>
          <a:xfrm>
            <a:off x="0" y="749300"/>
            <a:ext cx="9144000" cy="6108700"/>
          </a:xfrm>
          <a:prstGeom prst="rect">
            <a:avLst/>
          </a:prstGeom>
          <a:solidFill>
            <a:srgbClr val="7FDFD5"/>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a:extLst>
              <a:ext uri="{FF2B5EF4-FFF2-40B4-BE49-F238E27FC236}">
                <a16:creationId xmlns:a16="http://schemas.microsoft.com/office/drawing/2014/main" id="{3DC52510-8404-411A-91B7-4B210EF4222E}"/>
              </a:ext>
            </a:extLst>
          </p:cNvPr>
          <p:cNvSpPr/>
          <p:nvPr/>
        </p:nvSpPr>
        <p:spPr>
          <a:xfrm>
            <a:off x="0" y="0"/>
            <a:ext cx="9144000" cy="685800"/>
          </a:xfrm>
          <a:prstGeom prst="rect">
            <a:avLst/>
          </a:prstGeom>
          <a:solidFill>
            <a:srgbClr val="FFFFCC"/>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12" name="TextBox 36">
            <a:extLst>
              <a:ext uri="{FF2B5EF4-FFF2-40B4-BE49-F238E27FC236}">
                <a16:creationId xmlns:a16="http://schemas.microsoft.com/office/drawing/2014/main" id="{4B90630F-4032-42CE-B1F4-269C58A85CE0}"/>
              </a:ext>
            </a:extLst>
          </p:cNvPr>
          <p:cNvSpPr txBox="1">
            <a:spLocks noChangeArrowheads="1"/>
          </p:cNvSpPr>
          <p:nvPr/>
        </p:nvSpPr>
        <p:spPr bwMode="auto">
          <a:xfrm>
            <a:off x="103188" y="69850"/>
            <a:ext cx="90900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3000" b="1">
                <a:solidFill>
                  <a:schemeClr val="bg1"/>
                </a:solidFill>
              </a:rPr>
              <a:t>Transit Times</a:t>
            </a:r>
          </a:p>
        </p:txBody>
      </p:sp>
      <p:sp>
        <p:nvSpPr>
          <p:cNvPr id="17413" name="TextBox 3">
            <a:extLst>
              <a:ext uri="{FF2B5EF4-FFF2-40B4-BE49-F238E27FC236}">
                <a16:creationId xmlns:a16="http://schemas.microsoft.com/office/drawing/2014/main" id="{BDC0724E-70BC-4587-8379-3988742F9235}"/>
              </a:ext>
            </a:extLst>
          </p:cNvPr>
          <p:cNvSpPr txBox="1">
            <a:spLocks noChangeArrowheads="1"/>
          </p:cNvSpPr>
          <p:nvPr/>
        </p:nvSpPr>
        <p:spPr bwMode="auto">
          <a:xfrm>
            <a:off x="762000" y="4857750"/>
            <a:ext cx="76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000" b="1">
                <a:solidFill>
                  <a:schemeClr val="bg1"/>
                </a:solidFill>
              </a:rPr>
              <a:t>10</a:t>
            </a:r>
          </a:p>
        </p:txBody>
      </p:sp>
      <p:sp>
        <p:nvSpPr>
          <p:cNvPr id="17414" name="TextBox 11">
            <a:extLst>
              <a:ext uri="{FF2B5EF4-FFF2-40B4-BE49-F238E27FC236}">
                <a16:creationId xmlns:a16="http://schemas.microsoft.com/office/drawing/2014/main" id="{469775F2-E962-4589-8A0F-729B373D8FAD}"/>
              </a:ext>
            </a:extLst>
          </p:cNvPr>
          <p:cNvSpPr txBox="1">
            <a:spLocks noChangeArrowheads="1"/>
          </p:cNvSpPr>
          <p:nvPr/>
        </p:nvSpPr>
        <p:spPr bwMode="auto">
          <a:xfrm>
            <a:off x="674688" y="3228975"/>
            <a:ext cx="76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000" b="1">
                <a:solidFill>
                  <a:schemeClr val="bg1"/>
                </a:solidFill>
              </a:rPr>
              <a:t>100</a:t>
            </a:r>
          </a:p>
        </p:txBody>
      </p:sp>
      <p:sp>
        <p:nvSpPr>
          <p:cNvPr id="17415" name="TextBox 12">
            <a:extLst>
              <a:ext uri="{FF2B5EF4-FFF2-40B4-BE49-F238E27FC236}">
                <a16:creationId xmlns:a16="http://schemas.microsoft.com/office/drawing/2014/main" id="{119851C7-D29D-467A-87A3-5CD8CE839DFB}"/>
              </a:ext>
            </a:extLst>
          </p:cNvPr>
          <p:cNvSpPr txBox="1">
            <a:spLocks noChangeArrowheads="1"/>
          </p:cNvSpPr>
          <p:nvPr/>
        </p:nvSpPr>
        <p:spPr bwMode="auto">
          <a:xfrm>
            <a:off x="496888" y="1600200"/>
            <a:ext cx="874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000" b="1">
                <a:solidFill>
                  <a:schemeClr val="bg1"/>
                </a:solidFill>
              </a:rPr>
              <a:t>1,000</a:t>
            </a:r>
          </a:p>
        </p:txBody>
      </p:sp>
      <p:sp>
        <p:nvSpPr>
          <p:cNvPr id="17416" name="TextBox 13">
            <a:extLst>
              <a:ext uri="{FF2B5EF4-FFF2-40B4-BE49-F238E27FC236}">
                <a16:creationId xmlns:a16="http://schemas.microsoft.com/office/drawing/2014/main" id="{0BA17DAF-80E0-4D06-9E4F-4E4FEED511DB}"/>
              </a:ext>
            </a:extLst>
          </p:cNvPr>
          <p:cNvSpPr txBox="1">
            <a:spLocks noChangeArrowheads="1"/>
          </p:cNvSpPr>
          <p:nvPr/>
        </p:nvSpPr>
        <p:spPr bwMode="auto">
          <a:xfrm>
            <a:off x="8001000" y="4629150"/>
            <a:ext cx="76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000" b="1">
                <a:solidFill>
                  <a:schemeClr val="bg1"/>
                </a:solidFill>
              </a:rPr>
              <a:t>0</a:t>
            </a:r>
          </a:p>
        </p:txBody>
      </p:sp>
      <p:sp>
        <p:nvSpPr>
          <p:cNvPr id="17417" name="TextBox 14">
            <a:extLst>
              <a:ext uri="{FF2B5EF4-FFF2-40B4-BE49-F238E27FC236}">
                <a16:creationId xmlns:a16="http://schemas.microsoft.com/office/drawing/2014/main" id="{92A1373C-837C-415A-A446-10F599605102}"/>
              </a:ext>
            </a:extLst>
          </p:cNvPr>
          <p:cNvSpPr txBox="1">
            <a:spLocks noChangeArrowheads="1"/>
          </p:cNvSpPr>
          <p:nvPr/>
        </p:nvSpPr>
        <p:spPr bwMode="auto">
          <a:xfrm>
            <a:off x="8001000" y="2743200"/>
            <a:ext cx="76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000" b="1">
                <a:solidFill>
                  <a:schemeClr val="bg1"/>
                </a:solidFill>
              </a:rPr>
              <a:t>1.0</a:t>
            </a:r>
          </a:p>
        </p:txBody>
      </p:sp>
      <p:sp>
        <p:nvSpPr>
          <p:cNvPr id="17418" name="TextBox 15">
            <a:extLst>
              <a:ext uri="{FF2B5EF4-FFF2-40B4-BE49-F238E27FC236}">
                <a16:creationId xmlns:a16="http://schemas.microsoft.com/office/drawing/2014/main" id="{02455E63-0B66-44E5-BDCA-1D118B93BEB9}"/>
              </a:ext>
            </a:extLst>
          </p:cNvPr>
          <p:cNvSpPr txBox="1">
            <a:spLocks noChangeArrowheads="1"/>
          </p:cNvSpPr>
          <p:nvPr/>
        </p:nvSpPr>
        <p:spPr bwMode="auto">
          <a:xfrm>
            <a:off x="8001000" y="1219200"/>
            <a:ext cx="76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000" b="1">
                <a:solidFill>
                  <a:schemeClr val="bg1"/>
                </a:solidFill>
              </a:rPr>
              <a:t>2.0</a:t>
            </a:r>
          </a:p>
        </p:txBody>
      </p:sp>
      <p:sp>
        <p:nvSpPr>
          <p:cNvPr id="17419" name="TextBox 16">
            <a:extLst>
              <a:ext uri="{FF2B5EF4-FFF2-40B4-BE49-F238E27FC236}">
                <a16:creationId xmlns:a16="http://schemas.microsoft.com/office/drawing/2014/main" id="{AF7E8C6A-EBF1-42C6-B16D-411C685D8E1F}"/>
              </a:ext>
            </a:extLst>
          </p:cNvPr>
          <p:cNvSpPr txBox="1">
            <a:spLocks noChangeArrowheads="1"/>
          </p:cNvSpPr>
          <p:nvPr/>
        </p:nvSpPr>
        <p:spPr bwMode="auto">
          <a:xfrm rot="5400000">
            <a:off x="6954838" y="3575050"/>
            <a:ext cx="3543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000" b="1">
                <a:solidFill>
                  <a:schemeClr val="bg1"/>
                </a:solidFill>
              </a:rPr>
              <a:t>Precipitation (inches)</a:t>
            </a:r>
          </a:p>
        </p:txBody>
      </p:sp>
      <p:sp>
        <p:nvSpPr>
          <p:cNvPr id="17420" name="TextBox 17">
            <a:extLst>
              <a:ext uri="{FF2B5EF4-FFF2-40B4-BE49-F238E27FC236}">
                <a16:creationId xmlns:a16="http://schemas.microsoft.com/office/drawing/2014/main" id="{D8C4BC89-6F19-42BA-8039-1DFEF542A359}"/>
              </a:ext>
            </a:extLst>
          </p:cNvPr>
          <p:cNvSpPr txBox="1">
            <a:spLocks noChangeArrowheads="1"/>
          </p:cNvSpPr>
          <p:nvPr/>
        </p:nvSpPr>
        <p:spPr bwMode="auto">
          <a:xfrm rot="-5400000">
            <a:off x="-1889918" y="3036064"/>
            <a:ext cx="45005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000" b="1" dirty="0">
                <a:solidFill>
                  <a:schemeClr val="bg1"/>
                </a:solidFill>
              </a:rPr>
              <a:t>Discharge (cubic feet per second)</a:t>
            </a:r>
          </a:p>
        </p:txBody>
      </p:sp>
      <p:sp>
        <p:nvSpPr>
          <p:cNvPr id="17421" name="TextBox 18">
            <a:extLst>
              <a:ext uri="{FF2B5EF4-FFF2-40B4-BE49-F238E27FC236}">
                <a16:creationId xmlns:a16="http://schemas.microsoft.com/office/drawing/2014/main" id="{599C77CD-53FB-43C2-950A-2EC70766015D}"/>
              </a:ext>
            </a:extLst>
          </p:cNvPr>
          <p:cNvSpPr txBox="1">
            <a:spLocks noChangeArrowheads="1"/>
          </p:cNvSpPr>
          <p:nvPr/>
        </p:nvSpPr>
        <p:spPr bwMode="auto">
          <a:xfrm>
            <a:off x="990600" y="5486400"/>
            <a:ext cx="76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2000" b="1">
                <a:solidFill>
                  <a:schemeClr val="bg1"/>
                </a:solidFill>
              </a:rPr>
              <a:t>July 23</a:t>
            </a:r>
          </a:p>
        </p:txBody>
      </p:sp>
      <p:sp>
        <p:nvSpPr>
          <p:cNvPr id="17422" name="TextBox 19">
            <a:extLst>
              <a:ext uri="{FF2B5EF4-FFF2-40B4-BE49-F238E27FC236}">
                <a16:creationId xmlns:a16="http://schemas.microsoft.com/office/drawing/2014/main" id="{F5B05F80-3312-4CAB-824A-628C4AE7E1C6}"/>
              </a:ext>
            </a:extLst>
          </p:cNvPr>
          <p:cNvSpPr txBox="1">
            <a:spLocks noChangeArrowheads="1"/>
          </p:cNvSpPr>
          <p:nvPr/>
        </p:nvSpPr>
        <p:spPr bwMode="auto">
          <a:xfrm>
            <a:off x="5491163" y="5410200"/>
            <a:ext cx="914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2000" b="1">
                <a:solidFill>
                  <a:schemeClr val="bg1"/>
                </a:solidFill>
              </a:rPr>
              <a:t>July 24</a:t>
            </a:r>
          </a:p>
        </p:txBody>
      </p:sp>
      <p:sp>
        <p:nvSpPr>
          <p:cNvPr id="17423" name="TextBox 23">
            <a:extLst>
              <a:ext uri="{FF2B5EF4-FFF2-40B4-BE49-F238E27FC236}">
                <a16:creationId xmlns:a16="http://schemas.microsoft.com/office/drawing/2014/main" id="{CBA13BEB-B1AA-45E7-AB14-9EAC61A5676F}"/>
              </a:ext>
            </a:extLst>
          </p:cNvPr>
          <p:cNvSpPr txBox="1">
            <a:spLocks noChangeArrowheads="1"/>
          </p:cNvSpPr>
          <p:nvPr/>
        </p:nvSpPr>
        <p:spPr bwMode="auto">
          <a:xfrm>
            <a:off x="1036638" y="6280150"/>
            <a:ext cx="4714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000" b="1">
                <a:solidFill>
                  <a:schemeClr val="bg1"/>
                </a:solidFill>
              </a:rPr>
              <a:t>Waldo Canyon abv Mouth</a:t>
            </a:r>
          </a:p>
        </p:txBody>
      </p:sp>
      <p:sp>
        <p:nvSpPr>
          <p:cNvPr id="17424" name="TextBox 24">
            <a:extLst>
              <a:ext uri="{FF2B5EF4-FFF2-40B4-BE49-F238E27FC236}">
                <a16:creationId xmlns:a16="http://schemas.microsoft.com/office/drawing/2014/main" id="{113A9566-B2D5-48AD-B58C-754A44AB5A1C}"/>
              </a:ext>
            </a:extLst>
          </p:cNvPr>
          <p:cNvSpPr txBox="1">
            <a:spLocks noChangeArrowheads="1"/>
          </p:cNvSpPr>
          <p:nvPr/>
        </p:nvSpPr>
        <p:spPr bwMode="auto">
          <a:xfrm>
            <a:off x="5118100" y="6269038"/>
            <a:ext cx="4714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000" b="1">
                <a:solidFill>
                  <a:schemeClr val="bg1"/>
                </a:solidFill>
              </a:rPr>
              <a:t>Fountain Creek nr CO Springs</a:t>
            </a:r>
          </a:p>
        </p:txBody>
      </p:sp>
      <p:cxnSp>
        <p:nvCxnSpPr>
          <p:cNvPr id="6" name="Straight Connector 5">
            <a:extLst>
              <a:ext uri="{FF2B5EF4-FFF2-40B4-BE49-F238E27FC236}">
                <a16:creationId xmlns:a16="http://schemas.microsoft.com/office/drawing/2014/main" id="{3B8FC2D2-D8BE-47A1-A9DD-40AA04FA4B91}"/>
              </a:ext>
            </a:extLst>
          </p:cNvPr>
          <p:cNvCxnSpPr>
            <a:cxnSpLocks/>
          </p:cNvCxnSpPr>
          <p:nvPr/>
        </p:nvCxnSpPr>
        <p:spPr>
          <a:xfrm>
            <a:off x="217488" y="6469063"/>
            <a:ext cx="715962" cy="0"/>
          </a:xfrm>
          <a:prstGeom prst="line">
            <a:avLst/>
          </a:prstGeom>
          <a:ln w="60325">
            <a:solidFill>
              <a:srgbClr val="84080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CCF1503-57DC-4969-8421-9F25FEC21900}"/>
              </a:ext>
            </a:extLst>
          </p:cNvPr>
          <p:cNvCxnSpPr>
            <a:cxnSpLocks/>
          </p:cNvCxnSpPr>
          <p:nvPr/>
        </p:nvCxnSpPr>
        <p:spPr>
          <a:xfrm>
            <a:off x="4343400" y="6480175"/>
            <a:ext cx="717550" cy="0"/>
          </a:xfrm>
          <a:prstGeom prst="line">
            <a:avLst/>
          </a:prstGeom>
          <a:ln w="60325">
            <a:solidFill>
              <a:srgbClr val="19278F"/>
            </a:solidFill>
          </a:ln>
        </p:spPr>
        <p:style>
          <a:lnRef idx="1">
            <a:schemeClr val="accent1"/>
          </a:lnRef>
          <a:fillRef idx="0">
            <a:schemeClr val="accent1"/>
          </a:fillRef>
          <a:effectRef idx="0">
            <a:schemeClr val="accent1"/>
          </a:effectRef>
          <a:fontRef idx="minor">
            <a:schemeClr val="tx1"/>
          </a:fontRef>
        </p:style>
      </p:cxnSp>
      <p:pic>
        <p:nvPicPr>
          <p:cNvPr id="17427" name="Picture 8">
            <a:extLst>
              <a:ext uri="{FF2B5EF4-FFF2-40B4-BE49-F238E27FC236}">
                <a16:creationId xmlns:a16="http://schemas.microsoft.com/office/drawing/2014/main" id="{304531D0-0205-4C28-B272-A9F1C50C9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985838"/>
            <a:ext cx="6743700"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a:extLst>
              <a:ext uri="{FF2B5EF4-FFF2-40B4-BE49-F238E27FC236}">
                <a16:creationId xmlns:a16="http://schemas.microsoft.com/office/drawing/2014/main" id="{0C6D23A2-4920-4C49-9B58-7D027662AFBD}"/>
              </a:ext>
            </a:extLst>
          </p:cNvPr>
          <p:cNvCxnSpPr>
            <a:cxnSpLocks/>
          </p:cNvCxnSpPr>
          <p:nvPr/>
        </p:nvCxnSpPr>
        <p:spPr>
          <a:xfrm>
            <a:off x="1257300" y="5029200"/>
            <a:ext cx="190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4AD4339-393A-4BE5-8B02-FE9B076AD720}"/>
              </a:ext>
            </a:extLst>
          </p:cNvPr>
          <p:cNvCxnSpPr>
            <a:cxnSpLocks/>
          </p:cNvCxnSpPr>
          <p:nvPr/>
        </p:nvCxnSpPr>
        <p:spPr>
          <a:xfrm>
            <a:off x="1257300" y="3429000"/>
            <a:ext cx="190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1B336E1-8E5D-4A87-93E1-9CAECEF23029}"/>
              </a:ext>
            </a:extLst>
          </p:cNvPr>
          <p:cNvCxnSpPr>
            <a:cxnSpLocks/>
          </p:cNvCxnSpPr>
          <p:nvPr/>
        </p:nvCxnSpPr>
        <p:spPr>
          <a:xfrm>
            <a:off x="1257300" y="1800225"/>
            <a:ext cx="190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8BDCEB8F-A7AA-4BFD-B0DA-1C39724BDD96}"/>
              </a:ext>
            </a:extLst>
          </p:cNvPr>
          <p:cNvSpPr/>
          <p:nvPr/>
        </p:nvSpPr>
        <p:spPr>
          <a:xfrm>
            <a:off x="1257300" y="990927"/>
            <a:ext cx="6743700" cy="4444673"/>
          </a:xfrm>
          <a:prstGeom prst="rect">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D9D9D9"/>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12358D1-E032-45C5-988C-98285A0D3EBA}"/>
              </a:ext>
            </a:extLst>
          </p:cNvPr>
          <p:cNvSpPr/>
          <p:nvPr/>
        </p:nvSpPr>
        <p:spPr>
          <a:xfrm>
            <a:off x="838200" y="844550"/>
            <a:ext cx="7467600" cy="4946650"/>
          </a:xfrm>
          <a:prstGeom prst="rect">
            <a:avLst/>
          </a:prstGeom>
          <a:solidFill>
            <a:srgbClr val="7FDFD5"/>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 name="Picture 24">
            <a:extLst>
              <a:ext uri="{FF2B5EF4-FFF2-40B4-BE49-F238E27FC236}">
                <a16:creationId xmlns:a16="http://schemas.microsoft.com/office/drawing/2014/main" id="{8858A767-132D-4736-8D7F-6506E3011E85}"/>
              </a:ext>
            </a:extLst>
          </p:cNvPr>
          <p:cNvPicPr>
            <a:picLocks noChangeAspect="1"/>
          </p:cNvPicPr>
          <p:nvPr/>
        </p:nvPicPr>
        <p:blipFill>
          <a:blip r:embed="rId3"/>
          <a:stretch>
            <a:fillRect/>
          </a:stretch>
        </p:blipFill>
        <p:spPr>
          <a:xfrm>
            <a:off x="922724" y="906463"/>
            <a:ext cx="7306876" cy="4808537"/>
          </a:xfrm>
          <a:prstGeom prst="rect">
            <a:avLst/>
          </a:prstGeom>
        </p:spPr>
      </p:pic>
      <p:sp>
        <p:nvSpPr>
          <p:cNvPr id="34" name="Rectangle 33">
            <a:extLst>
              <a:ext uri="{FF2B5EF4-FFF2-40B4-BE49-F238E27FC236}">
                <a16:creationId xmlns:a16="http://schemas.microsoft.com/office/drawing/2014/main" id="{E9B8DE29-DB71-43E5-9D08-3E2ED0160C65}"/>
              </a:ext>
            </a:extLst>
          </p:cNvPr>
          <p:cNvSpPr/>
          <p:nvPr/>
        </p:nvSpPr>
        <p:spPr>
          <a:xfrm>
            <a:off x="0" y="5843933"/>
            <a:ext cx="9128125" cy="996950"/>
          </a:xfrm>
          <a:prstGeom prst="rect">
            <a:avLst/>
          </a:prstGeom>
          <a:solidFill>
            <a:srgbClr val="FFFFCC"/>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26" name="TextBox 6">
            <a:extLst>
              <a:ext uri="{FF2B5EF4-FFF2-40B4-BE49-F238E27FC236}">
                <a16:creationId xmlns:a16="http://schemas.microsoft.com/office/drawing/2014/main" id="{117728B4-3117-4568-9F2C-DB08AC299F32}"/>
              </a:ext>
            </a:extLst>
          </p:cNvPr>
          <p:cNvSpPr txBox="1">
            <a:spLocks noChangeArrowheads="1"/>
          </p:cNvSpPr>
          <p:nvPr/>
        </p:nvSpPr>
        <p:spPr bwMode="auto">
          <a:xfrm>
            <a:off x="15876" y="6362700"/>
            <a:ext cx="9112249"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defRPr/>
            </a:pPr>
            <a:r>
              <a:rPr lang="en-US" altLang="en-US" sz="1950" b="1" dirty="0">
                <a:solidFill>
                  <a:schemeClr val="bg1"/>
                </a:solidFill>
              </a:rPr>
              <a:t>https://maps.waterdata.usgs.gov/mapper/index.html</a:t>
            </a:r>
          </a:p>
        </p:txBody>
      </p:sp>
      <p:sp>
        <p:nvSpPr>
          <p:cNvPr id="36" name="Rectangle 35">
            <a:extLst>
              <a:ext uri="{FF2B5EF4-FFF2-40B4-BE49-F238E27FC236}">
                <a16:creationId xmlns:a16="http://schemas.microsoft.com/office/drawing/2014/main" id="{3DC52510-8404-411A-91B7-4B210EF4222E}"/>
              </a:ext>
            </a:extLst>
          </p:cNvPr>
          <p:cNvSpPr/>
          <p:nvPr/>
        </p:nvSpPr>
        <p:spPr>
          <a:xfrm>
            <a:off x="0" y="0"/>
            <a:ext cx="9144000" cy="771525"/>
          </a:xfrm>
          <a:prstGeom prst="rect">
            <a:avLst/>
          </a:prstGeom>
          <a:solidFill>
            <a:srgbClr val="FFFFCC"/>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462" name="TextBox 36">
            <a:extLst>
              <a:ext uri="{FF2B5EF4-FFF2-40B4-BE49-F238E27FC236}">
                <a16:creationId xmlns:a16="http://schemas.microsoft.com/office/drawing/2014/main" id="{27EBA888-C800-4289-9F81-7A505EF71277}"/>
              </a:ext>
            </a:extLst>
          </p:cNvPr>
          <p:cNvSpPr txBox="1">
            <a:spLocks noChangeArrowheads="1"/>
          </p:cNvSpPr>
          <p:nvPr/>
        </p:nvSpPr>
        <p:spPr bwMode="auto">
          <a:xfrm>
            <a:off x="52388" y="134938"/>
            <a:ext cx="90916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3000" b="1">
                <a:solidFill>
                  <a:schemeClr val="bg1"/>
                </a:solidFill>
              </a:rPr>
              <a:t>USGS Colorado Real-Time Streamgage Network</a:t>
            </a:r>
          </a:p>
        </p:txBody>
      </p:sp>
      <p:sp>
        <p:nvSpPr>
          <p:cNvPr id="11" name="TextBox 6">
            <a:extLst>
              <a:ext uri="{FF2B5EF4-FFF2-40B4-BE49-F238E27FC236}">
                <a16:creationId xmlns:a16="http://schemas.microsoft.com/office/drawing/2014/main" id="{086C5C25-190E-4DF6-95F7-60F012A59AD2}"/>
              </a:ext>
            </a:extLst>
          </p:cNvPr>
          <p:cNvSpPr txBox="1">
            <a:spLocks noChangeArrowheads="1"/>
          </p:cNvSpPr>
          <p:nvPr/>
        </p:nvSpPr>
        <p:spPr bwMode="auto">
          <a:xfrm>
            <a:off x="15876" y="5946775"/>
            <a:ext cx="9128124"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defRPr/>
            </a:pPr>
            <a:r>
              <a:rPr lang="en-US" altLang="en-US" sz="1950" b="1" dirty="0">
                <a:solidFill>
                  <a:schemeClr val="bg1"/>
                </a:solidFill>
              </a:rPr>
              <a:t>USGS Mapper</a:t>
            </a:r>
          </a:p>
        </p:txBody>
      </p:sp>
      <p:sp>
        <p:nvSpPr>
          <p:cNvPr id="3" name="Rectangle 2">
            <a:extLst>
              <a:ext uri="{FF2B5EF4-FFF2-40B4-BE49-F238E27FC236}">
                <a16:creationId xmlns:a16="http://schemas.microsoft.com/office/drawing/2014/main" id="{46705C2F-981D-4DCD-AFF2-344DAD341CB4}"/>
              </a:ext>
            </a:extLst>
          </p:cNvPr>
          <p:cNvSpPr/>
          <p:nvPr/>
        </p:nvSpPr>
        <p:spPr>
          <a:xfrm>
            <a:off x="4817156" y="3822589"/>
            <a:ext cx="304800" cy="304800"/>
          </a:xfrm>
          <a:prstGeom prst="rect">
            <a:avLst/>
          </a:prstGeom>
          <a:solidFill>
            <a:srgbClr val="FF00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A9DEBFDE-0A86-41E1-9314-7DCA9EF2797C}"/>
              </a:ext>
            </a:extLst>
          </p:cNvPr>
          <p:cNvSpPr/>
          <p:nvPr/>
        </p:nvSpPr>
        <p:spPr>
          <a:xfrm>
            <a:off x="4800600" y="5127797"/>
            <a:ext cx="304800" cy="304800"/>
          </a:xfrm>
          <a:prstGeom prst="rect">
            <a:avLst/>
          </a:prstGeom>
          <a:solidFill>
            <a:srgbClr val="FF00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a:extLst>
              <a:ext uri="{FF2B5EF4-FFF2-40B4-BE49-F238E27FC236}">
                <a16:creationId xmlns:a16="http://schemas.microsoft.com/office/drawing/2014/main" id="{512ED8D0-79F4-4A49-A5B3-029FFFC33A8C}"/>
              </a:ext>
            </a:extLst>
          </p:cNvPr>
          <p:cNvSpPr/>
          <p:nvPr/>
        </p:nvSpPr>
        <p:spPr>
          <a:xfrm>
            <a:off x="4817156" y="4778036"/>
            <a:ext cx="304800" cy="304800"/>
          </a:xfrm>
          <a:prstGeom prst="rect">
            <a:avLst/>
          </a:prstGeom>
          <a:solidFill>
            <a:srgbClr val="FF00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a:extLst>
              <a:ext uri="{FF2B5EF4-FFF2-40B4-BE49-F238E27FC236}">
                <a16:creationId xmlns:a16="http://schemas.microsoft.com/office/drawing/2014/main" id="{2BFD20B0-66CB-4EEA-9813-A6CB9984A1BB}"/>
              </a:ext>
            </a:extLst>
          </p:cNvPr>
          <p:cNvSpPr/>
          <p:nvPr/>
        </p:nvSpPr>
        <p:spPr>
          <a:xfrm>
            <a:off x="5752045" y="5154699"/>
            <a:ext cx="304800" cy="304800"/>
          </a:xfrm>
          <a:prstGeom prst="rect">
            <a:avLst/>
          </a:prstGeom>
          <a:solidFill>
            <a:srgbClr val="FF00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TextBox 25">
            <a:extLst>
              <a:ext uri="{FF2B5EF4-FFF2-40B4-BE49-F238E27FC236}">
                <a16:creationId xmlns:a16="http://schemas.microsoft.com/office/drawing/2014/main" id="{330F40EE-241F-4591-B3FC-1D9058BF31FA}"/>
              </a:ext>
            </a:extLst>
          </p:cNvPr>
          <p:cNvSpPr txBox="1"/>
          <p:nvPr/>
        </p:nvSpPr>
        <p:spPr>
          <a:xfrm>
            <a:off x="4153955" y="4858435"/>
            <a:ext cx="2819400" cy="323165"/>
          </a:xfrm>
          <a:prstGeom prst="rect">
            <a:avLst/>
          </a:prstGeom>
          <a:noFill/>
        </p:spPr>
        <p:txBody>
          <a:bodyPr wrap="square" rtlCol="0">
            <a:spAutoFit/>
          </a:bodyPr>
          <a:lstStyle/>
          <a:p>
            <a:r>
              <a:rPr lang="en-US" sz="1500" b="1" dirty="0"/>
              <a:t>Pueblo</a:t>
            </a:r>
          </a:p>
        </p:txBody>
      </p:sp>
      <p:sp>
        <p:nvSpPr>
          <p:cNvPr id="27" name="TextBox 26">
            <a:extLst>
              <a:ext uri="{FF2B5EF4-FFF2-40B4-BE49-F238E27FC236}">
                <a16:creationId xmlns:a16="http://schemas.microsoft.com/office/drawing/2014/main" id="{D5939F4E-5199-4BE0-A95F-0398B406A184}"/>
              </a:ext>
            </a:extLst>
          </p:cNvPr>
          <p:cNvSpPr txBox="1"/>
          <p:nvPr/>
        </p:nvSpPr>
        <p:spPr>
          <a:xfrm>
            <a:off x="4800600" y="3073178"/>
            <a:ext cx="2819400" cy="323165"/>
          </a:xfrm>
          <a:prstGeom prst="rect">
            <a:avLst/>
          </a:prstGeom>
          <a:noFill/>
        </p:spPr>
        <p:txBody>
          <a:bodyPr wrap="square" rtlCol="0">
            <a:spAutoFit/>
          </a:bodyPr>
          <a:lstStyle/>
          <a:p>
            <a:r>
              <a:rPr lang="en-US" sz="1500" b="1" dirty="0"/>
              <a:t>Fountain</a:t>
            </a:r>
          </a:p>
        </p:txBody>
      </p:sp>
      <p:sp>
        <p:nvSpPr>
          <p:cNvPr id="28" name="TextBox 27">
            <a:extLst>
              <a:ext uri="{FF2B5EF4-FFF2-40B4-BE49-F238E27FC236}">
                <a16:creationId xmlns:a16="http://schemas.microsoft.com/office/drawing/2014/main" id="{F197C8DC-EF5B-4DCF-883D-CF90D0FAC77B}"/>
              </a:ext>
            </a:extLst>
          </p:cNvPr>
          <p:cNvSpPr txBox="1"/>
          <p:nvPr/>
        </p:nvSpPr>
        <p:spPr>
          <a:xfrm>
            <a:off x="1558145" y="1618185"/>
            <a:ext cx="1158937" cy="553998"/>
          </a:xfrm>
          <a:prstGeom prst="rect">
            <a:avLst/>
          </a:prstGeom>
          <a:noFill/>
        </p:spPr>
        <p:txBody>
          <a:bodyPr wrap="square" rtlCol="0">
            <a:spAutoFit/>
          </a:bodyPr>
          <a:lstStyle/>
          <a:p>
            <a:pPr algn="ctr"/>
            <a:r>
              <a:rPr lang="en-US" sz="1500" b="1" dirty="0"/>
              <a:t>Colorado </a:t>
            </a:r>
          </a:p>
          <a:p>
            <a:pPr algn="ctr"/>
            <a:r>
              <a:rPr lang="en-US" sz="1500" b="1" dirty="0"/>
              <a:t>Springs</a:t>
            </a:r>
          </a:p>
        </p:txBody>
      </p:sp>
      <p:sp>
        <p:nvSpPr>
          <p:cNvPr id="29" name="Arrow: Right 28">
            <a:extLst>
              <a:ext uri="{FF2B5EF4-FFF2-40B4-BE49-F238E27FC236}">
                <a16:creationId xmlns:a16="http://schemas.microsoft.com/office/drawing/2014/main" id="{884C7B1E-C671-4031-8AC5-D2B9E00758FA}"/>
              </a:ext>
            </a:extLst>
          </p:cNvPr>
          <p:cNvSpPr/>
          <p:nvPr/>
        </p:nvSpPr>
        <p:spPr>
          <a:xfrm>
            <a:off x="2730296" y="1750707"/>
            <a:ext cx="381000" cy="3048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BA27EA1-92AF-4BDA-A724-A9B8276DA6E4}"/>
              </a:ext>
            </a:extLst>
          </p:cNvPr>
          <p:cNvSpPr/>
          <p:nvPr/>
        </p:nvSpPr>
        <p:spPr>
          <a:xfrm>
            <a:off x="5299868" y="1016177"/>
            <a:ext cx="2825550" cy="1217440"/>
          </a:xfrm>
          <a:prstGeom prst="rect">
            <a:avLst/>
          </a:prstGeom>
          <a:solidFill>
            <a:schemeClr val="tx1"/>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TextBox 30">
            <a:extLst>
              <a:ext uri="{FF2B5EF4-FFF2-40B4-BE49-F238E27FC236}">
                <a16:creationId xmlns:a16="http://schemas.microsoft.com/office/drawing/2014/main" id="{385F7D9C-8B1E-49C4-A5F1-011A20B8D7BC}"/>
              </a:ext>
            </a:extLst>
          </p:cNvPr>
          <p:cNvSpPr txBox="1"/>
          <p:nvPr/>
        </p:nvSpPr>
        <p:spPr>
          <a:xfrm>
            <a:off x="5638800" y="1103407"/>
            <a:ext cx="2819400" cy="323165"/>
          </a:xfrm>
          <a:prstGeom prst="rect">
            <a:avLst/>
          </a:prstGeom>
          <a:noFill/>
        </p:spPr>
        <p:txBody>
          <a:bodyPr wrap="square" rtlCol="0">
            <a:spAutoFit/>
          </a:bodyPr>
          <a:lstStyle/>
          <a:p>
            <a:r>
              <a:rPr lang="en-US" sz="1500" b="1" dirty="0" err="1">
                <a:solidFill>
                  <a:schemeClr val="bg1"/>
                </a:solidFill>
              </a:rPr>
              <a:t>Streamgage</a:t>
            </a:r>
            <a:r>
              <a:rPr lang="en-US" sz="1500" b="1" dirty="0">
                <a:solidFill>
                  <a:schemeClr val="bg1"/>
                </a:solidFill>
              </a:rPr>
              <a:t> Site</a:t>
            </a:r>
          </a:p>
        </p:txBody>
      </p:sp>
      <p:sp>
        <p:nvSpPr>
          <p:cNvPr id="32" name="TextBox 31">
            <a:extLst>
              <a:ext uri="{FF2B5EF4-FFF2-40B4-BE49-F238E27FC236}">
                <a16:creationId xmlns:a16="http://schemas.microsoft.com/office/drawing/2014/main" id="{C726BF0E-B28B-4348-A8A6-6F5727B2A3B5}"/>
              </a:ext>
            </a:extLst>
          </p:cNvPr>
          <p:cNvSpPr txBox="1"/>
          <p:nvPr/>
        </p:nvSpPr>
        <p:spPr>
          <a:xfrm>
            <a:off x="5640607" y="1600200"/>
            <a:ext cx="2539746" cy="553998"/>
          </a:xfrm>
          <a:prstGeom prst="rect">
            <a:avLst/>
          </a:prstGeom>
          <a:noFill/>
        </p:spPr>
        <p:txBody>
          <a:bodyPr wrap="square" rtlCol="0">
            <a:spAutoFit/>
          </a:bodyPr>
          <a:lstStyle/>
          <a:p>
            <a:pPr algn="ctr"/>
            <a:r>
              <a:rPr lang="en-US" sz="1500" b="1" dirty="0" err="1">
                <a:solidFill>
                  <a:schemeClr val="bg1"/>
                </a:solidFill>
              </a:rPr>
              <a:t>Streamgage</a:t>
            </a:r>
            <a:r>
              <a:rPr lang="en-US" sz="1500" b="1" dirty="0">
                <a:solidFill>
                  <a:schemeClr val="bg1"/>
                </a:solidFill>
              </a:rPr>
              <a:t>/Precipitation Site</a:t>
            </a:r>
          </a:p>
        </p:txBody>
      </p:sp>
      <p:pic>
        <p:nvPicPr>
          <p:cNvPr id="33" name="Picture 32">
            <a:extLst>
              <a:ext uri="{FF2B5EF4-FFF2-40B4-BE49-F238E27FC236}">
                <a16:creationId xmlns:a16="http://schemas.microsoft.com/office/drawing/2014/main" id="{A192F4C0-CF04-4B96-9073-8FD84B50E44C}"/>
              </a:ext>
            </a:extLst>
          </p:cNvPr>
          <p:cNvPicPr>
            <a:picLocks noChangeAspect="1"/>
          </p:cNvPicPr>
          <p:nvPr/>
        </p:nvPicPr>
        <p:blipFill>
          <a:blip r:embed="rId4"/>
          <a:stretch>
            <a:fillRect/>
          </a:stretch>
        </p:blipFill>
        <p:spPr>
          <a:xfrm>
            <a:off x="5326295" y="1038896"/>
            <a:ext cx="386207" cy="630805"/>
          </a:xfrm>
          <a:prstGeom prst="rect">
            <a:avLst/>
          </a:prstGeom>
        </p:spPr>
      </p:pic>
      <p:pic>
        <p:nvPicPr>
          <p:cNvPr id="35" name="Picture 34">
            <a:extLst>
              <a:ext uri="{FF2B5EF4-FFF2-40B4-BE49-F238E27FC236}">
                <a16:creationId xmlns:a16="http://schemas.microsoft.com/office/drawing/2014/main" id="{B5EFA114-2E60-4F05-B6D7-D613A4BF91AD}"/>
              </a:ext>
            </a:extLst>
          </p:cNvPr>
          <p:cNvPicPr>
            <a:picLocks noChangeAspect="1"/>
          </p:cNvPicPr>
          <p:nvPr/>
        </p:nvPicPr>
        <p:blipFill>
          <a:blip r:embed="rId5"/>
          <a:stretch>
            <a:fillRect/>
          </a:stretch>
        </p:blipFill>
        <p:spPr>
          <a:xfrm>
            <a:off x="5326296" y="1596414"/>
            <a:ext cx="386206" cy="61338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BFF17CA8-9455-4802-8A9B-01521797D82B}"/>
              </a:ext>
            </a:extLst>
          </p:cNvPr>
          <p:cNvSpPr/>
          <p:nvPr/>
        </p:nvSpPr>
        <p:spPr>
          <a:xfrm>
            <a:off x="-4763" y="782638"/>
            <a:ext cx="9144001" cy="6075362"/>
          </a:xfrm>
          <a:prstGeom prst="rect">
            <a:avLst/>
          </a:prstGeom>
          <a:solidFill>
            <a:srgbClr val="7FDFD5"/>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Rectangle 37">
            <a:extLst>
              <a:ext uri="{FF2B5EF4-FFF2-40B4-BE49-F238E27FC236}">
                <a16:creationId xmlns:a16="http://schemas.microsoft.com/office/drawing/2014/main" id="{C037ADCC-C585-477F-B9FE-1841F6846555}"/>
              </a:ext>
            </a:extLst>
          </p:cNvPr>
          <p:cNvSpPr/>
          <p:nvPr/>
        </p:nvSpPr>
        <p:spPr>
          <a:xfrm>
            <a:off x="0" y="0"/>
            <a:ext cx="9144000" cy="762000"/>
          </a:xfrm>
          <a:prstGeom prst="rect">
            <a:avLst/>
          </a:prstGeom>
          <a:solidFill>
            <a:srgbClr val="F2F1C5"/>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08" name="TextBox 8">
            <a:extLst>
              <a:ext uri="{FF2B5EF4-FFF2-40B4-BE49-F238E27FC236}">
                <a16:creationId xmlns:a16="http://schemas.microsoft.com/office/drawing/2014/main" id="{55529FBB-1BCF-45DE-A64C-8F20AC5CF22B}"/>
              </a:ext>
            </a:extLst>
          </p:cNvPr>
          <p:cNvSpPr txBox="1">
            <a:spLocks noChangeArrowheads="1"/>
          </p:cNvSpPr>
          <p:nvPr/>
        </p:nvSpPr>
        <p:spPr bwMode="auto">
          <a:xfrm>
            <a:off x="26988" y="-22225"/>
            <a:ext cx="9090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b="1">
                <a:solidFill>
                  <a:schemeClr val="bg1"/>
                </a:solidFill>
              </a:rPr>
              <a:t>Fountain Creek at Pinon</a:t>
            </a:r>
          </a:p>
        </p:txBody>
      </p:sp>
      <p:pic>
        <p:nvPicPr>
          <p:cNvPr id="21509" name="Picture 3">
            <a:extLst>
              <a:ext uri="{FF2B5EF4-FFF2-40B4-BE49-F238E27FC236}">
                <a16:creationId xmlns:a16="http://schemas.microsoft.com/office/drawing/2014/main" id="{251814C1-F0E5-4C50-878A-FD4B0BBEAA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850" y="817563"/>
            <a:ext cx="8016874"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a:extLst>
              <a:ext uri="{FF2B5EF4-FFF2-40B4-BE49-F238E27FC236}">
                <a16:creationId xmlns:a16="http://schemas.microsoft.com/office/drawing/2014/main" id="{551F9142-7922-4865-B094-42060CB4A03F}"/>
              </a:ext>
            </a:extLst>
          </p:cNvPr>
          <p:cNvSpPr/>
          <p:nvPr/>
        </p:nvSpPr>
        <p:spPr>
          <a:xfrm>
            <a:off x="5181600" y="4779963"/>
            <a:ext cx="2362200" cy="490537"/>
          </a:xfrm>
          <a:prstGeom prst="rect">
            <a:avLst/>
          </a:prstGeom>
          <a:solidFill>
            <a:srgbClr val="EEEEB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11" name="TextBox 29">
            <a:extLst>
              <a:ext uri="{FF2B5EF4-FFF2-40B4-BE49-F238E27FC236}">
                <a16:creationId xmlns:a16="http://schemas.microsoft.com/office/drawing/2014/main" id="{A8270D10-7CF0-48DC-9174-7F7FCB8FBB5F}"/>
              </a:ext>
            </a:extLst>
          </p:cNvPr>
          <p:cNvSpPr txBox="1">
            <a:spLocks noChangeArrowheads="1"/>
          </p:cNvSpPr>
          <p:nvPr/>
        </p:nvSpPr>
        <p:spPr bwMode="auto">
          <a:xfrm>
            <a:off x="3517900" y="4779963"/>
            <a:ext cx="562768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2500" b="1">
                <a:solidFill>
                  <a:schemeClr val="bg1"/>
                </a:solidFill>
              </a:rPr>
              <a:t>June 16, 2015</a:t>
            </a:r>
          </a:p>
        </p:txBody>
      </p:sp>
      <p:sp>
        <p:nvSpPr>
          <p:cNvPr id="27" name="Rectangle 26">
            <a:extLst>
              <a:ext uri="{FF2B5EF4-FFF2-40B4-BE49-F238E27FC236}">
                <a16:creationId xmlns:a16="http://schemas.microsoft.com/office/drawing/2014/main" id="{562FD191-7503-40CD-9820-ECF9523AAB58}"/>
              </a:ext>
            </a:extLst>
          </p:cNvPr>
          <p:cNvSpPr/>
          <p:nvPr/>
        </p:nvSpPr>
        <p:spPr>
          <a:xfrm>
            <a:off x="1100138" y="831850"/>
            <a:ext cx="8016875" cy="4583113"/>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513" name="Picture 2">
            <a:extLst>
              <a:ext uri="{FF2B5EF4-FFF2-40B4-BE49-F238E27FC236}">
                <a16:creationId xmlns:a16="http://schemas.microsoft.com/office/drawing/2014/main" id="{314A5817-8A7B-4150-B802-4A8BC6C41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4254500"/>
            <a:ext cx="3475036"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C8B3ABD8-9EF7-422C-AFEA-B5325FADCB92}"/>
              </a:ext>
            </a:extLst>
          </p:cNvPr>
          <p:cNvSpPr/>
          <p:nvPr/>
        </p:nvSpPr>
        <p:spPr>
          <a:xfrm>
            <a:off x="0" y="4257675"/>
            <a:ext cx="3487738" cy="2579688"/>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ectangle 28">
            <a:extLst>
              <a:ext uri="{FF2B5EF4-FFF2-40B4-BE49-F238E27FC236}">
                <a16:creationId xmlns:a16="http://schemas.microsoft.com/office/drawing/2014/main" id="{B510549D-4CF8-4128-AF46-2ECC520BF976}"/>
              </a:ext>
            </a:extLst>
          </p:cNvPr>
          <p:cNvSpPr/>
          <p:nvPr/>
        </p:nvSpPr>
        <p:spPr>
          <a:xfrm>
            <a:off x="914400" y="6243638"/>
            <a:ext cx="1668463" cy="523875"/>
          </a:xfrm>
          <a:prstGeom prst="rect">
            <a:avLst/>
          </a:prstGeom>
          <a:solidFill>
            <a:srgbClr val="F2F1C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16" name="TextBox 98">
            <a:extLst>
              <a:ext uri="{FF2B5EF4-FFF2-40B4-BE49-F238E27FC236}">
                <a16:creationId xmlns:a16="http://schemas.microsoft.com/office/drawing/2014/main" id="{A5ACF4F1-CB96-49F9-8BDC-3C67F1DD25F9}"/>
              </a:ext>
            </a:extLst>
          </p:cNvPr>
          <p:cNvSpPr txBox="1">
            <a:spLocks noChangeArrowheads="1"/>
          </p:cNvSpPr>
          <p:nvPr/>
        </p:nvSpPr>
        <p:spPr bwMode="auto">
          <a:xfrm>
            <a:off x="22225" y="6248400"/>
            <a:ext cx="346551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2500" b="1">
                <a:solidFill>
                  <a:schemeClr val="bg1"/>
                </a:solidFill>
              </a:rPr>
              <a:t>Baseflow</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D64657C-7D39-48F7-A0ED-1DCD8A2FD3C5}"/>
              </a:ext>
            </a:extLst>
          </p:cNvPr>
          <p:cNvSpPr/>
          <p:nvPr/>
        </p:nvSpPr>
        <p:spPr>
          <a:xfrm>
            <a:off x="-4763" y="1878013"/>
            <a:ext cx="9144001" cy="4979987"/>
          </a:xfrm>
          <a:prstGeom prst="rect">
            <a:avLst/>
          </a:prstGeom>
          <a:solidFill>
            <a:srgbClr val="7FDFD5"/>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3555" name="Picture 2">
            <a:extLst>
              <a:ext uri="{FF2B5EF4-FFF2-40B4-BE49-F238E27FC236}">
                <a16:creationId xmlns:a16="http://schemas.microsoft.com/office/drawing/2014/main" id="{54E6DF6B-0DB2-46BA-96FB-A7C90EB56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925" y="2011363"/>
            <a:ext cx="6465888"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a:extLst>
              <a:ext uri="{FF2B5EF4-FFF2-40B4-BE49-F238E27FC236}">
                <a16:creationId xmlns:a16="http://schemas.microsoft.com/office/drawing/2014/main" id="{B2CD019A-27CA-4D61-87DF-3B3C74E2A8E8}"/>
              </a:ext>
            </a:extLst>
          </p:cNvPr>
          <p:cNvSpPr/>
          <p:nvPr/>
        </p:nvSpPr>
        <p:spPr>
          <a:xfrm>
            <a:off x="0" y="0"/>
            <a:ext cx="9144000" cy="1878013"/>
          </a:xfrm>
          <a:prstGeom prst="rect">
            <a:avLst/>
          </a:prstGeom>
          <a:solidFill>
            <a:srgbClr val="F2F1C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57" name="TextBox 8">
            <a:extLst>
              <a:ext uri="{FF2B5EF4-FFF2-40B4-BE49-F238E27FC236}">
                <a16:creationId xmlns:a16="http://schemas.microsoft.com/office/drawing/2014/main" id="{D32B3DE5-D791-4EFD-9632-2B7C51406DF3}"/>
              </a:ext>
            </a:extLst>
          </p:cNvPr>
          <p:cNvSpPr txBox="1">
            <a:spLocks noChangeArrowheads="1"/>
          </p:cNvSpPr>
          <p:nvPr/>
        </p:nvSpPr>
        <p:spPr bwMode="auto">
          <a:xfrm>
            <a:off x="26988" y="0"/>
            <a:ext cx="9090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b="1">
                <a:solidFill>
                  <a:schemeClr val="bg1"/>
                </a:solidFill>
              </a:rPr>
              <a:t>Transit Times</a:t>
            </a:r>
          </a:p>
        </p:txBody>
      </p:sp>
      <p:sp>
        <p:nvSpPr>
          <p:cNvPr id="23558" name="TextBox 58">
            <a:extLst>
              <a:ext uri="{FF2B5EF4-FFF2-40B4-BE49-F238E27FC236}">
                <a16:creationId xmlns:a16="http://schemas.microsoft.com/office/drawing/2014/main" id="{3365291D-6DC3-41B3-9F50-D3E7917848CE}"/>
              </a:ext>
            </a:extLst>
          </p:cNvPr>
          <p:cNvSpPr txBox="1">
            <a:spLocks noChangeArrowheads="1"/>
          </p:cNvSpPr>
          <p:nvPr/>
        </p:nvSpPr>
        <p:spPr bwMode="auto">
          <a:xfrm>
            <a:off x="1066800" y="6248400"/>
            <a:ext cx="14986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200" b="1">
                <a:solidFill>
                  <a:schemeClr val="bg1"/>
                </a:solidFill>
              </a:rPr>
              <a:t>June 15</a:t>
            </a:r>
          </a:p>
        </p:txBody>
      </p:sp>
      <p:sp>
        <p:nvSpPr>
          <p:cNvPr id="23559" name="TextBox 64">
            <a:extLst>
              <a:ext uri="{FF2B5EF4-FFF2-40B4-BE49-F238E27FC236}">
                <a16:creationId xmlns:a16="http://schemas.microsoft.com/office/drawing/2014/main" id="{4816D00D-76EE-497D-8757-02923F30B52F}"/>
              </a:ext>
            </a:extLst>
          </p:cNvPr>
          <p:cNvSpPr txBox="1">
            <a:spLocks noChangeArrowheads="1"/>
          </p:cNvSpPr>
          <p:nvPr/>
        </p:nvSpPr>
        <p:spPr bwMode="auto">
          <a:xfrm>
            <a:off x="3505200" y="6248400"/>
            <a:ext cx="13462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200" b="1">
                <a:solidFill>
                  <a:schemeClr val="bg1"/>
                </a:solidFill>
              </a:rPr>
              <a:t>June 16</a:t>
            </a:r>
          </a:p>
        </p:txBody>
      </p:sp>
      <p:sp>
        <p:nvSpPr>
          <p:cNvPr id="23560" name="TextBox 65">
            <a:extLst>
              <a:ext uri="{FF2B5EF4-FFF2-40B4-BE49-F238E27FC236}">
                <a16:creationId xmlns:a16="http://schemas.microsoft.com/office/drawing/2014/main" id="{2D4BAA12-F135-483A-BC36-723358BD8429}"/>
              </a:ext>
            </a:extLst>
          </p:cNvPr>
          <p:cNvSpPr txBox="1">
            <a:spLocks noChangeArrowheads="1"/>
          </p:cNvSpPr>
          <p:nvPr/>
        </p:nvSpPr>
        <p:spPr bwMode="auto">
          <a:xfrm>
            <a:off x="5843588" y="6248400"/>
            <a:ext cx="13954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200" b="1">
                <a:solidFill>
                  <a:schemeClr val="bg1"/>
                </a:solidFill>
              </a:rPr>
              <a:t>June 17</a:t>
            </a:r>
          </a:p>
        </p:txBody>
      </p:sp>
      <p:sp>
        <p:nvSpPr>
          <p:cNvPr id="23561" name="TextBox 66">
            <a:extLst>
              <a:ext uri="{FF2B5EF4-FFF2-40B4-BE49-F238E27FC236}">
                <a16:creationId xmlns:a16="http://schemas.microsoft.com/office/drawing/2014/main" id="{E8021519-25D3-448F-999C-348CA31BB58D}"/>
              </a:ext>
            </a:extLst>
          </p:cNvPr>
          <p:cNvSpPr txBox="1">
            <a:spLocks noChangeArrowheads="1"/>
          </p:cNvSpPr>
          <p:nvPr/>
        </p:nvSpPr>
        <p:spPr bwMode="auto">
          <a:xfrm>
            <a:off x="7912100" y="6243638"/>
            <a:ext cx="15240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200" b="1">
                <a:solidFill>
                  <a:schemeClr val="bg1"/>
                </a:solidFill>
              </a:rPr>
              <a:t>June 18</a:t>
            </a:r>
          </a:p>
        </p:txBody>
      </p:sp>
      <p:sp>
        <p:nvSpPr>
          <p:cNvPr id="23562" name="TextBox 89">
            <a:extLst>
              <a:ext uri="{FF2B5EF4-FFF2-40B4-BE49-F238E27FC236}">
                <a16:creationId xmlns:a16="http://schemas.microsoft.com/office/drawing/2014/main" id="{B26448DC-8183-41E9-BCF7-BE8F4F32A230}"/>
              </a:ext>
            </a:extLst>
          </p:cNvPr>
          <p:cNvSpPr txBox="1">
            <a:spLocks noChangeArrowheads="1"/>
          </p:cNvSpPr>
          <p:nvPr/>
        </p:nvSpPr>
        <p:spPr bwMode="auto">
          <a:xfrm>
            <a:off x="1036638" y="5657850"/>
            <a:ext cx="1143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200" b="1">
                <a:solidFill>
                  <a:schemeClr val="bg1"/>
                </a:solidFill>
              </a:rPr>
              <a:t>0</a:t>
            </a:r>
          </a:p>
        </p:txBody>
      </p:sp>
      <p:sp>
        <p:nvSpPr>
          <p:cNvPr id="23563" name="TextBox 90">
            <a:extLst>
              <a:ext uri="{FF2B5EF4-FFF2-40B4-BE49-F238E27FC236}">
                <a16:creationId xmlns:a16="http://schemas.microsoft.com/office/drawing/2014/main" id="{4120505D-C97E-4FFC-92DB-30E9AC28D277}"/>
              </a:ext>
            </a:extLst>
          </p:cNvPr>
          <p:cNvSpPr txBox="1">
            <a:spLocks noChangeArrowheads="1"/>
          </p:cNvSpPr>
          <p:nvPr/>
        </p:nvSpPr>
        <p:spPr bwMode="auto">
          <a:xfrm>
            <a:off x="533400" y="5008563"/>
            <a:ext cx="1143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200" b="1">
                <a:solidFill>
                  <a:schemeClr val="bg1"/>
                </a:solidFill>
              </a:rPr>
              <a:t>5,000</a:t>
            </a:r>
          </a:p>
        </p:txBody>
      </p:sp>
      <p:sp>
        <p:nvSpPr>
          <p:cNvPr id="23564" name="TextBox 91">
            <a:extLst>
              <a:ext uri="{FF2B5EF4-FFF2-40B4-BE49-F238E27FC236}">
                <a16:creationId xmlns:a16="http://schemas.microsoft.com/office/drawing/2014/main" id="{F58687A9-C555-4129-8AB2-22F23A8B5DB1}"/>
              </a:ext>
            </a:extLst>
          </p:cNvPr>
          <p:cNvSpPr txBox="1">
            <a:spLocks noChangeArrowheads="1"/>
          </p:cNvSpPr>
          <p:nvPr/>
        </p:nvSpPr>
        <p:spPr bwMode="auto">
          <a:xfrm>
            <a:off x="457200" y="4170363"/>
            <a:ext cx="1143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200" b="1">
                <a:solidFill>
                  <a:schemeClr val="bg1"/>
                </a:solidFill>
              </a:rPr>
              <a:t>10,000</a:t>
            </a:r>
          </a:p>
        </p:txBody>
      </p:sp>
      <p:sp>
        <p:nvSpPr>
          <p:cNvPr id="23565" name="TextBox 92">
            <a:extLst>
              <a:ext uri="{FF2B5EF4-FFF2-40B4-BE49-F238E27FC236}">
                <a16:creationId xmlns:a16="http://schemas.microsoft.com/office/drawing/2014/main" id="{97011D27-9457-4D2E-969E-07F6215BE1DD}"/>
              </a:ext>
            </a:extLst>
          </p:cNvPr>
          <p:cNvSpPr txBox="1">
            <a:spLocks noChangeArrowheads="1"/>
          </p:cNvSpPr>
          <p:nvPr/>
        </p:nvSpPr>
        <p:spPr bwMode="auto">
          <a:xfrm>
            <a:off x="457200" y="3332163"/>
            <a:ext cx="1143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200" b="1">
                <a:solidFill>
                  <a:schemeClr val="bg1"/>
                </a:solidFill>
              </a:rPr>
              <a:t>15,000</a:t>
            </a:r>
          </a:p>
        </p:txBody>
      </p:sp>
      <p:sp>
        <p:nvSpPr>
          <p:cNvPr id="23566" name="TextBox 93">
            <a:extLst>
              <a:ext uri="{FF2B5EF4-FFF2-40B4-BE49-F238E27FC236}">
                <a16:creationId xmlns:a16="http://schemas.microsoft.com/office/drawing/2014/main" id="{01F59E06-D73D-4A58-A4CE-D9AA87F0B584}"/>
              </a:ext>
            </a:extLst>
          </p:cNvPr>
          <p:cNvSpPr txBox="1">
            <a:spLocks noChangeArrowheads="1"/>
          </p:cNvSpPr>
          <p:nvPr/>
        </p:nvSpPr>
        <p:spPr bwMode="auto">
          <a:xfrm>
            <a:off x="457200" y="2417763"/>
            <a:ext cx="1143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200" b="1">
                <a:solidFill>
                  <a:schemeClr val="bg1"/>
                </a:solidFill>
              </a:rPr>
              <a:t>20,000</a:t>
            </a:r>
          </a:p>
        </p:txBody>
      </p:sp>
      <p:sp>
        <p:nvSpPr>
          <p:cNvPr id="23567" name="TextBox 94">
            <a:extLst>
              <a:ext uri="{FF2B5EF4-FFF2-40B4-BE49-F238E27FC236}">
                <a16:creationId xmlns:a16="http://schemas.microsoft.com/office/drawing/2014/main" id="{372CEB9F-DF94-48A2-81DD-CD12BB5BC995}"/>
              </a:ext>
            </a:extLst>
          </p:cNvPr>
          <p:cNvSpPr txBox="1">
            <a:spLocks noChangeArrowheads="1"/>
          </p:cNvSpPr>
          <p:nvPr/>
        </p:nvSpPr>
        <p:spPr bwMode="auto">
          <a:xfrm rot="-5400000">
            <a:off x="-2200275" y="4052888"/>
            <a:ext cx="4878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200" b="1" dirty="0">
                <a:solidFill>
                  <a:schemeClr val="bg1"/>
                </a:solidFill>
              </a:rPr>
              <a:t>Discharge (cubic feet per second)</a:t>
            </a:r>
          </a:p>
        </p:txBody>
      </p:sp>
      <p:cxnSp>
        <p:nvCxnSpPr>
          <p:cNvPr id="10" name="Straight Connector 9">
            <a:extLst>
              <a:ext uri="{FF2B5EF4-FFF2-40B4-BE49-F238E27FC236}">
                <a16:creationId xmlns:a16="http://schemas.microsoft.com/office/drawing/2014/main" id="{CA35853C-498C-4590-A005-DCCB6DBF22E7}"/>
              </a:ext>
            </a:extLst>
          </p:cNvPr>
          <p:cNvCxnSpPr/>
          <p:nvPr/>
        </p:nvCxnSpPr>
        <p:spPr>
          <a:xfrm>
            <a:off x="4852988" y="1050925"/>
            <a:ext cx="990600" cy="0"/>
          </a:xfrm>
          <a:prstGeom prst="line">
            <a:avLst/>
          </a:prstGeom>
          <a:ln w="50800">
            <a:solidFill>
              <a:srgbClr val="7B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276E748C-B306-45D6-B2E3-8A90A9F76C38}"/>
              </a:ext>
            </a:extLst>
          </p:cNvPr>
          <p:cNvCxnSpPr/>
          <p:nvPr/>
        </p:nvCxnSpPr>
        <p:spPr>
          <a:xfrm>
            <a:off x="330200" y="1066800"/>
            <a:ext cx="990600" cy="0"/>
          </a:xfrm>
          <a:prstGeom prst="line">
            <a:avLst/>
          </a:prstGeom>
          <a:ln w="50800">
            <a:solidFill>
              <a:srgbClr val="253494"/>
            </a:solidFill>
          </a:ln>
        </p:spPr>
        <p:style>
          <a:lnRef idx="1">
            <a:schemeClr val="accent1"/>
          </a:lnRef>
          <a:fillRef idx="0">
            <a:schemeClr val="accent1"/>
          </a:fillRef>
          <a:effectRef idx="0">
            <a:schemeClr val="accent1"/>
          </a:effectRef>
          <a:fontRef idx="minor">
            <a:schemeClr val="tx1"/>
          </a:fontRef>
        </p:style>
      </p:cxnSp>
      <p:sp>
        <p:nvSpPr>
          <p:cNvPr id="23570" name="TextBox 97">
            <a:extLst>
              <a:ext uri="{FF2B5EF4-FFF2-40B4-BE49-F238E27FC236}">
                <a16:creationId xmlns:a16="http://schemas.microsoft.com/office/drawing/2014/main" id="{42277CBC-3891-4F0A-8B9E-4213C0E39242}"/>
              </a:ext>
            </a:extLst>
          </p:cNvPr>
          <p:cNvSpPr txBox="1">
            <a:spLocks noChangeArrowheads="1"/>
          </p:cNvSpPr>
          <p:nvPr/>
        </p:nvSpPr>
        <p:spPr bwMode="auto">
          <a:xfrm>
            <a:off x="6264275" y="603250"/>
            <a:ext cx="26035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2500" b="1">
                <a:solidFill>
                  <a:schemeClr val="bg1"/>
                </a:solidFill>
              </a:rPr>
              <a:t>Fountain Creek</a:t>
            </a:r>
          </a:p>
          <a:p>
            <a:pPr algn="ctr"/>
            <a:r>
              <a:rPr lang="en-US" altLang="en-US" sz="2500" b="1">
                <a:solidFill>
                  <a:schemeClr val="bg1"/>
                </a:solidFill>
              </a:rPr>
              <a:t>At Pueblo</a:t>
            </a:r>
          </a:p>
        </p:txBody>
      </p:sp>
      <p:sp>
        <p:nvSpPr>
          <p:cNvPr id="23571" name="TextBox 98">
            <a:extLst>
              <a:ext uri="{FF2B5EF4-FFF2-40B4-BE49-F238E27FC236}">
                <a16:creationId xmlns:a16="http://schemas.microsoft.com/office/drawing/2014/main" id="{5A16458A-7687-4724-A04C-E57BCA9FD976}"/>
              </a:ext>
            </a:extLst>
          </p:cNvPr>
          <p:cNvSpPr txBox="1">
            <a:spLocks noChangeArrowheads="1"/>
          </p:cNvSpPr>
          <p:nvPr/>
        </p:nvSpPr>
        <p:spPr bwMode="auto">
          <a:xfrm>
            <a:off x="1509713" y="676275"/>
            <a:ext cx="2605087"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2500" b="1">
                <a:solidFill>
                  <a:schemeClr val="bg1"/>
                </a:solidFill>
              </a:rPr>
              <a:t>Fountain Creek </a:t>
            </a:r>
          </a:p>
          <a:p>
            <a:pPr algn="ctr"/>
            <a:r>
              <a:rPr lang="en-US" altLang="en-US" sz="2500" b="1">
                <a:solidFill>
                  <a:schemeClr val="bg1"/>
                </a:solidFill>
              </a:rPr>
              <a:t>At Pinon</a:t>
            </a:r>
          </a:p>
        </p:txBody>
      </p:sp>
      <p:cxnSp>
        <p:nvCxnSpPr>
          <p:cNvPr id="5" name="Straight Connector 4">
            <a:extLst>
              <a:ext uri="{FF2B5EF4-FFF2-40B4-BE49-F238E27FC236}">
                <a16:creationId xmlns:a16="http://schemas.microsoft.com/office/drawing/2014/main" id="{F45F6867-5AB9-412B-983E-2AC51E55EEFD}"/>
              </a:ext>
            </a:extLst>
          </p:cNvPr>
          <p:cNvCxnSpPr/>
          <p:nvPr/>
        </p:nvCxnSpPr>
        <p:spPr>
          <a:xfrm>
            <a:off x="1524000" y="2667000"/>
            <a:ext cx="228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ADA03E1-AFCB-465C-AB5C-F10E84A95315}"/>
              </a:ext>
            </a:extLst>
          </p:cNvPr>
          <p:cNvCxnSpPr/>
          <p:nvPr/>
        </p:nvCxnSpPr>
        <p:spPr>
          <a:xfrm>
            <a:off x="1519238" y="5233988"/>
            <a:ext cx="228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2923EC5-8377-4987-9D68-2658B59C3B24}"/>
              </a:ext>
            </a:extLst>
          </p:cNvPr>
          <p:cNvCxnSpPr/>
          <p:nvPr/>
        </p:nvCxnSpPr>
        <p:spPr>
          <a:xfrm>
            <a:off x="1519238" y="4419600"/>
            <a:ext cx="228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502E89D-1D3D-4817-ABF8-29DB781D0456}"/>
              </a:ext>
            </a:extLst>
          </p:cNvPr>
          <p:cNvCxnSpPr/>
          <p:nvPr/>
        </p:nvCxnSpPr>
        <p:spPr>
          <a:xfrm>
            <a:off x="1524000" y="3581400"/>
            <a:ext cx="228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9460AB2-56CE-4B41-9F4A-C28265824583}"/>
              </a:ext>
            </a:extLst>
          </p:cNvPr>
          <p:cNvSpPr/>
          <p:nvPr/>
        </p:nvSpPr>
        <p:spPr>
          <a:xfrm>
            <a:off x="1544638" y="2008188"/>
            <a:ext cx="6480175" cy="4211637"/>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77" name="TextBox 28">
            <a:extLst>
              <a:ext uri="{FF2B5EF4-FFF2-40B4-BE49-F238E27FC236}">
                <a16:creationId xmlns:a16="http://schemas.microsoft.com/office/drawing/2014/main" id="{E3163C0C-8B21-48D0-A5C6-E9C90E9E1D19}"/>
              </a:ext>
            </a:extLst>
          </p:cNvPr>
          <p:cNvSpPr txBox="1">
            <a:spLocks noChangeArrowheads="1"/>
          </p:cNvSpPr>
          <p:nvPr/>
        </p:nvSpPr>
        <p:spPr bwMode="auto">
          <a:xfrm rot="5400000">
            <a:off x="6781006" y="3909219"/>
            <a:ext cx="4211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2000" b="1">
                <a:solidFill>
                  <a:schemeClr val="bg1"/>
                </a:solidFill>
              </a:rPr>
              <a:t>Precipitation (inches)</a:t>
            </a:r>
          </a:p>
        </p:txBody>
      </p:sp>
      <p:sp>
        <p:nvSpPr>
          <p:cNvPr id="23578" name="TextBox 29">
            <a:extLst>
              <a:ext uri="{FF2B5EF4-FFF2-40B4-BE49-F238E27FC236}">
                <a16:creationId xmlns:a16="http://schemas.microsoft.com/office/drawing/2014/main" id="{1FBB1229-A650-4D2C-A1C4-5343955C7CBC}"/>
              </a:ext>
            </a:extLst>
          </p:cNvPr>
          <p:cNvSpPr txBox="1">
            <a:spLocks noChangeArrowheads="1"/>
          </p:cNvSpPr>
          <p:nvPr/>
        </p:nvSpPr>
        <p:spPr bwMode="auto">
          <a:xfrm>
            <a:off x="8077200" y="5410200"/>
            <a:ext cx="76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000" b="1">
                <a:solidFill>
                  <a:schemeClr val="bg1"/>
                </a:solidFill>
              </a:rPr>
              <a:t>0</a:t>
            </a:r>
          </a:p>
        </p:txBody>
      </p:sp>
      <p:sp>
        <p:nvSpPr>
          <p:cNvPr id="23579" name="TextBox 30">
            <a:extLst>
              <a:ext uri="{FF2B5EF4-FFF2-40B4-BE49-F238E27FC236}">
                <a16:creationId xmlns:a16="http://schemas.microsoft.com/office/drawing/2014/main" id="{113EE7B6-41BC-4220-B074-8E8AFA96B763}"/>
              </a:ext>
            </a:extLst>
          </p:cNvPr>
          <p:cNvSpPr txBox="1">
            <a:spLocks noChangeArrowheads="1"/>
          </p:cNvSpPr>
          <p:nvPr/>
        </p:nvSpPr>
        <p:spPr bwMode="auto">
          <a:xfrm>
            <a:off x="8001000" y="4476750"/>
            <a:ext cx="76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000" b="1">
                <a:solidFill>
                  <a:schemeClr val="bg1"/>
                </a:solidFill>
              </a:rPr>
              <a:t>1.0</a:t>
            </a:r>
          </a:p>
        </p:txBody>
      </p:sp>
      <p:sp>
        <p:nvSpPr>
          <p:cNvPr id="23580" name="TextBox 31">
            <a:extLst>
              <a:ext uri="{FF2B5EF4-FFF2-40B4-BE49-F238E27FC236}">
                <a16:creationId xmlns:a16="http://schemas.microsoft.com/office/drawing/2014/main" id="{8A750704-C71C-4F87-8D36-C951FC7E6A15}"/>
              </a:ext>
            </a:extLst>
          </p:cNvPr>
          <p:cNvSpPr txBox="1">
            <a:spLocks noChangeArrowheads="1"/>
          </p:cNvSpPr>
          <p:nvPr/>
        </p:nvSpPr>
        <p:spPr bwMode="auto">
          <a:xfrm>
            <a:off x="8010525" y="3648075"/>
            <a:ext cx="76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000" b="1">
                <a:solidFill>
                  <a:schemeClr val="bg1"/>
                </a:solidFill>
              </a:rPr>
              <a:t>2.0</a:t>
            </a:r>
          </a:p>
        </p:txBody>
      </p:sp>
      <p:sp>
        <p:nvSpPr>
          <p:cNvPr id="23581" name="TextBox 32">
            <a:extLst>
              <a:ext uri="{FF2B5EF4-FFF2-40B4-BE49-F238E27FC236}">
                <a16:creationId xmlns:a16="http://schemas.microsoft.com/office/drawing/2014/main" id="{B43D2385-9FE1-4083-945B-DD144BBFA126}"/>
              </a:ext>
            </a:extLst>
          </p:cNvPr>
          <p:cNvSpPr txBox="1">
            <a:spLocks noChangeArrowheads="1"/>
          </p:cNvSpPr>
          <p:nvPr/>
        </p:nvSpPr>
        <p:spPr bwMode="auto">
          <a:xfrm>
            <a:off x="8001000" y="2809875"/>
            <a:ext cx="76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000" b="1">
                <a:solidFill>
                  <a:schemeClr val="bg1"/>
                </a:solidFill>
              </a:rPr>
              <a:t>3.0</a:t>
            </a:r>
          </a:p>
        </p:txBody>
      </p:sp>
      <p:cxnSp>
        <p:nvCxnSpPr>
          <p:cNvPr id="34" name="Straight Connector 33">
            <a:extLst>
              <a:ext uri="{FF2B5EF4-FFF2-40B4-BE49-F238E27FC236}">
                <a16:creationId xmlns:a16="http://schemas.microsoft.com/office/drawing/2014/main" id="{9EA622B8-91DB-4D2A-8A16-9DAA973B8BC3}"/>
              </a:ext>
            </a:extLst>
          </p:cNvPr>
          <p:cNvCxnSpPr/>
          <p:nvPr/>
        </p:nvCxnSpPr>
        <p:spPr>
          <a:xfrm>
            <a:off x="330200" y="1676400"/>
            <a:ext cx="990600" cy="0"/>
          </a:xfrm>
          <a:prstGeom prst="line">
            <a:avLst/>
          </a:prstGeom>
          <a:ln w="50800">
            <a:solidFill>
              <a:srgbClr val="148A14"/>
            </a:solidFill>
          </a:ln>
        </p:spPr>
        <p:style>
          <a:lnRef idx="1">
            <a:schemeClr val="accent1"/>
          </a:lnRef>
          <a:fillRef idx="0">
            <a:schemeClr val="accent1"/>
          </a:fillRef>
          <a:effectRef idx="0">
            <a:schemeClr val="accent1"/>
          </a:effectRef>
          <a:fontRef idx="minor">
            <a:schemeClr val="tx1"/>
          </a:fontRef>
        </p:style>
      </p:cxnSp>
      <p:sp>
        <p:nvSpPr>
          <p:cNvPr id="23583" name="TextBox 34">
            <a:extLst>
              <a:ext uri="{FF2B5EF4-FFF2-40B4-BE49-F238E27FC236}">
                <a16:creationId xmlns:a16="http://schemas.microsoft.com/office/drawing/2014/main" id="{2C7B5264-5681-493C-97FF-55C7C9B86687}"/>
              </a:ext>
            </a:extLst>
          </p:cNvPr>
          <p:cNvSpPr txBox="1">
            <a:spLocks noChangeArrowheads="1"/>
          </p:cNvSpPr>
          <p:nvPr/>
        </p:nvSpPr>
        <p:spPr bwMode="auto">
          <a:xfrm>
            <a:off x="1608138" y="1404938"/>
            <a:ext cx="687228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2500" b="1">
                <a:solidFill>
                  <a:schemeClr val="bg1"/>
                </a:solidFill>
              </a:rPr>
              <a:t>Oak Meadow Park Met Station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35D6F07B-222F-4932-827A-5AA30DC1FFFB}"/>
              </a:ext>
            </a:extLst>
          </p:cNvPr>
          <p:cNvSpPr/>
          <p:nvPr/>
        </p:nvSpPr>
        <p:spPr>
          <a:xfrm>
            <a:off x="-4763" y="1878013"/>
            <a:ext cx="9144001" cy="4979987"/>
          </a:xfrm>
          <a:prstGeom prst="rect">
            <a:avLst/>
          </a:prstGeom>
          <a:solidFill>
            <a:srgbClr val="7FDFD5"/>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603" name="Picture 2">
            <a:extLst>
              <a:ext uri="{FF2B5EF4-FFF2-40B4-BE49-F238E27FC236}">
                <a16:creationId xmlns:a16="http://schemas.microsoft.com/office/drawing/2014/main" id="{1E21B8B9-15CB-46FA-A309-4220C2F537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113" y="2070100"/>
            <a:ext cx="75819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a:extLst>
              <a:ext uri="{FF2B5EF4-FFF2-40B4-BE49-F238E27FC236}">
                <a16:creationId xmlns:a16="http://schemas.microsoft.com/office/drawing/2014/main" id="{E4CA8D32-D970-406B-91F1-EC0DF5B74DDE}"/>
              </a:ext>
            </a:extLst>
          </p:cNvPr>
          <p:cNvSpPr/>
          <p:nvPr/>
        </p:nvSpPr>
        <p:spPr>
          <a:xfrm>
            <a:off x="0" y="0"/>
            <a:ext cx="9144000" cy="1878013"/>
          </a:xfrm>
          <a:prstGeom prst="rect">
            <a:avLst/>
          </a:prstGeom>
          <a:solidFill>
            <a:srgbClr val="EEEEB8"/>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605" name="TextBox 8">
            <a:extLst>
              <a:ext uri="{FF2B5EF4-FFF2-40B4-BE49-F238E27FC236}">
                <a16:creationId xmlns:a16="http://schemas.microsoft.com/office/drawing/2014/main" id="{2306E7C9-20C9-4FB0-B9C6-FCC2F317ED33}"/>
              </a:ext>
            </a:extLst>
          </p:cNvPr>
          <p:cNvSpPr txBox="1">
            <a:spLocks noChangeArrowheads="1"/>
          </p:cNvSpPr>
          <p:nvPr/>
        </p:nvSpPr>
        <p:spPr bwMode="auto">
          <a:xfrm>
            <a:off x="26988" y="0"/>
            <a:ext cx="9090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b="1">
                <a:solidFill>
                  <a:schemeClr val="bg1"/>
                </a:solidFill>
              </a:rPr>
              <a:t>Transit Times</a:t>
            </a:r>
          </a:p>
        </p:txBody>
      </p:sp>
      <p:sp>
        <p:nvSpPr>
          <p:cNvPr id="25606" name="TextBox 58">
            <a:extLst>
              <a:ext uri="{FF2B5EF4-FFF2-40B4-BE49-F238E27FC236}">
                <a16:creationId xmlns:a16="http://schemas.microsoft.com/office/drawing/2014/main" id="{C8C11439-8F4C-4093-9C30-6528D4B8D9E1}"/>
              </a:ext>
            </a:extLst>
          </p:cNvPr>
          <p:cNvSpPr txBox="1">
            <a:spLocks noChangeArrowheads="1"/>
          </p:cNvSpPr>
          <p:nvPr/>
        </p:nvSpPr>
        <p:spPr bwMode="auto">
          <a:xfrm>
            <a:off x="1555750" y="6248400"/>
            <a:ext cx="12954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200" b="1">
                <a:solidFill>
                  <a:schemeClr val="bg1"/>
                </a:solidFill>
              </a:rPr>
              <a:t>June 15</a:t>
            </a:r>
          </a:p>
        </p:txBody>
      </p:sp>
      <p:sp>
        <p:nvSpPr>
          <p:cNvPr id="25607" name="TextBox 64">
            <a:extLst>
              <a:ext uri="{FF2B5EF4-FFF2-40B4-BE49-F238E27FC236}">
                <a16:creationId xmlns:a16="http://schemas.microsoft.com/office/drawing/2014/main" id="{A3EFF14E-58C1-42B4-8957-E0E860609998}"/>
              </a:ext>
            </a:extLst>
          </p:cNvPr>
          <p:cNvSpPr txBox="1">
            <a:spLocks noChangeArrowheads="1"/>
          </p:cNvSpPr>
          <p:nvPr/>
        </p:nvSpPr>
        <p:spPr bwMode="auto">
          <a:xfrm>
            <a:off x="3709988" y="6265863"/>
            <a:ext cx="12954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200" b="1">
                <a:solidFill>
                  <a:schemeClr val="bg1"/>
                </a:solidFill>
              </a:rPr>
              <a:t>June 16</a:t>
            </a:r>
          </a:p>
        </p:txBody>
      </p:sp>
      <p:sp>
        <p:nvSpPr>
          <p:cNvPr id="25608" name="TextBox 65">
            <a:extLst>
              <a:ext uri="{FF2B5EF4-FFF2-40B4-BE49-F238E27FC236}">
                <a16:creationId xmlns:a16="http://schemas.microsoft.com/office/drawing/2014/main" id="{F0692182-7B94-4EED-A281-D57C4494F64B}"/>
              </a:ext>
            </a:extLst>
          </p:cNvPr>
          <p:cNvSpPr txBox="1">
            <a:spLocks noChangeArrowheads="1"/>
          </p:cNvSpPr>
          <p:nvPr/>
        </p:nvSpPr>
        <p:spPr bwMode="auto">
          <a:xfrm>
            <a:off x="5715000" y="6265863"/>
            <a:ext cx="152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200" b="1">
                <a:solidFill>
                  <a:schemeClr val="bg1"/>
                </a:solidFill>
              </a:rPr>
              <a:t>June 17</a:t>
            </a:r>
          </a:p>
        </p:txBody>
      </p:sp>
      <p:sp>
        <p:nvSpPr>
          <p:cNvPr id="25609" name="TextBox 66">
            <a:extLst>
              <a:ext uri="{FF2B5EF4-FFF2-40B4-BE49-F238E27FC236}">
                <a16:creationId xmlns:a16="http://schemas.microsoft.com/office/drawing/2014/main" id="{FF627251-A35E-424F-8A7E-E86715D79B50}"/>
              </a:ext>
            </a:extLst>
          </p:cNvPr>
          <p:cNvSpPr txBox="1">
            <a:spLocks noChangeArrowheads="1"/>
          </p:cNvSpPr>
          <p:nvPr/>
        </p:nvSpPr>
        <p:spPr bwMode="auto">
          <a:xfrm>
            <a:off x="7639050" y="6249988"/>
            <a:ext cx="15240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200" b="1">
                <a:solidFill>
                  <a:schemeClr val="bg1"/>
                </a:solidFill>
              </a:rPr>
              <a:t>June 18</a:t>
            </a:r>
          </a:p>
        </p:txBody>
      </p:sp>
      <p:sp>
        <p:nvSpPr>
          <p:cNvPr id="25610" name="TextBox 89">
            <a:extLst>
              <a:ext uri="{FF2B5EF4-FFF2-40B4-BE49-F238E27FC236}">
                <a16:creationId xmlns:a16="http://schemas.microsoft.com/office/drawing/2014/main" id="{822DCF7F-6E83-43F8-B8C0-08AE0F9BCD2E}"/>
              </a:ext>
            </a:extLst>
          </p:cNvPr>
          <p:cNvSpPr txBox="1">
            <a:spLocks noChangeArrowheads="1"/>
          </p:cNvSpPr>
          <p:nvPr/>
        </p:nvSpPr>
        <p:spPr bwMode="auto">
          <a:xfrm>
            <a:off x="1111250" y="5640388"/>
            <a:ext cx="1143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200" b="1">
                <a:solidFill>
                  <a:schemeClr val="bg1"/>
                </a:solidFill>
              </a:rPr>
              <a:t>0</a:t>
            </a:r>
          </a:p>
        </p:txBody>
      </p:sp>
      <p:sp>
        <p:nvSpPr>
          <p:cNvPr id="25611" name="TextBox 90">
            <a:extLst>
              <a:ext uri="{FF2B5EF4-FFF2-40B4-BE49-F238E27FC236}">
                <a16:creationId xmlns:a16="http://schemas.microsoft.com/office/drawing/2014/main" id="{12147656-A20C-479C-9982-9927EE25F76A}"/>
              </a:ext>
            </a:extLst>
          </p:cNvPr>
          <p:cNvSpPr txBox="1">
            <a:spLocks noChangeArrowheads="1"/>
          </p:cNvSpPr>
          <p:nvPr/>
        </p:nvSpPr>
        <p:spPr bwMode="auto">
          <a:xfrm>
            <a:off x="547688" y="4872038"/>
            <a:ext cx="11430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200" b="1">
                <a:solidFill>
                  <a:schemeClr val="bg1"/>
                </a:solidFill>
              </a:rPr>
              <a:t>5,000</a:t>
            </a:r>
          </a:p>
        </p:txBody>
      </p:sp>
      <p:sp>
        <p:nvSpPr>
          <p:cNvPr id="25612" name="TextBox 91">
            <a:extLst>
              <a:ext uri="{FF2B5EF4-FFF2-40B4-BE49-F238E27FC236}">
                <a16:creationId xmlns:a16="http://schemas.microsoft.com/office/drawing/2014/main" id="{EC17127C-AF2E-47FB-95A7-FA18BA5E5D0C}"/>
              </a:ext>
            </a:extLst>
          </p:cNvPr>
          <p:cNvSpPr txBox="1">
            <a:spLocks noChangeArrowheads="1"/>
          </p:cNvSpPr>
          <p:nvPr/>
        </p:nvSpPr>
        <p:spPr bwMode="auto">
          <a:xfrm>
            <a:off x="454025" y="3897313"/>
            <a:ext cx="11430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200" b="1">
                <a:solidFill>
                  <a:schemeClr val="bg1"/>
                </a:solidFill>
              </a:rPr>
              <a:t>10,000</a:t>
            </a:r>
          </a:p>
        </p:txBody>
      </p:sp>
      <p:sp>
        <p:nvSpPr>
          <p:cNvPr id="25613" name="TextBox 92">
            <a:extLst>
              <a:ext uri="{FF2B5EF4-FFF2-40B4-BE49-F238E27FC236}">
                <a16:creationId xmlns:a16="http://schemas.microsoft.com/office/drawing/2014/main" id="{FD62E25F-6593-4B66-838B-17800B482633}"/>
              </a:ext>
            </a:extLst>
          </p:cNvPr>
          <p:cNvSpPr txBox="1">
            <a:spLocks noChangeArrowheads="1"/>
          </p:cNvSpPr>
          <p:nvPr/>
        </p:nvSpPr>
        <p:spPr bwMode="auto">
          <a:xfrm>
            <a:off x="454025" y="2941638"/>
            <a:ext cx="1143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200" b="1">
                <a:solidFill>
                  <a:schemeClr val="bg1"/>
                </a:solidFill>
              </a:rPr>
              <a:t>15,000</a:t>
            </a:r>
          </a:p>
        </p:txBody>
      </p:sp>
      <p:sp>
        <p:nvSpPr>
          <p:cNvPr id="25614" name="TextBox 93">
            <a:extLst>
              <a:ext uri="{FF2B5EF4-FFF2-40B4-BE49-F238E27FC236}">
                <a16:creationId xmlns:a16="http://schemas.microsoft.com/office/drawing/2014/main" id="{C0DF37BF-A62D-45B9-877F-5ADF0CE32EBC}"/>
              </a:ext>
            </a:extLst>
          </p:cNvPr>
          <p:cNvSpPr txBox="1">
            <a:spLocks noChangeArrowheads="1"/>
          </p:cNvSpPr>
          <p:nvPr/>
        </p:nvSpPr>
        <p:spPr bwMode="auto">
          <a:xfrm>
            <a:off x="479425" y="2006600"/>
            <a:ext cx="1143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200" b="1">
                <a:solidFill>
                  <a:schemeClr val="bg1"/>
                </a:solidFill>
              </a:rPr>
              <a:t>20,000</a:t>
            </a:r>
          </a:p>
        </p:txBody>
      </p:sp>
      <p:sp>
        <p:nvSpPr>
          <p:cNvPr id="25615" name="TextBox 94">
            <a:extLst>
              <a:ext uri="{FF2B5EF4-FFF2-40B4-BE49-F238E27FC236}">
                <a16:creationId xmlns:a16="http://schemas.microsoft.com/office/drawing/2014/main" id="{1B89765D-E93D-4936-9F37-DDC01C260C8C}"/>
              </a:ext>
            </a:extLst>
          </p:cNvPr>
          <p:cNvSpPr txBox="1">
            <a:spLocks noChangeArrowheads="1"/>
          </p:cNvSpPr>
          <p:nvPr/>
        </p:nvSpPr>
        <p:spPr bwMode="auto">
          <a:xfrm rot="-5400000">
            <a:off x="-2160587" y="3898900"/>
            <a:ext cx="4876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200" b="1" dirty="0">
                <a:solidFill>
                  <a:schemeClr val="bg1"/>
                </a:solidFill>
              </a:rPr>
              <a:t>Discharge (cubic feet per second)</a:t>
            </a:r>
          </a:p>
        </p:txBody>
      </p:sp>
      <p:cxnSp>
        <p:nvCxnSpPr>
          <p:cNvPr id="97" name="Straight Connector 96">
            <a:extLst>
              <a:ext uri="{FF2B5EF4-FFF2-40B4-BE49-F238E27FC236}">
                <a16:creationId xmlns:a16="http://schemas.microsoft.com/office/drawing/2014/main" id="{276E748C-B306-45D6-B2E3-8A90A9F76C38}"/>
              </a:ext>
            </a:extLst>
          </p:cNvPr>
          <p:cNvCxnSpPr>
            <a:cxnSpLocks/>
          </p:cNvCxnSpPr>
          <p:nvPr/>
        </p:nvCxnSpPr>
        <p:spPr>
          <a:xfrm>
            <a:off x="6248400" y="1163638"/>
            <a:ext cx="477838" cy="0"/>
          </a:xfrm>
          <a:prstGeom prst="line">
            <a:avLst/>
          </a:prstGeom>
          <a:ln w="50800">
            <a:solidFill>
              <a:srgbClr val="1B2A8F"/>
            </a:solidFill>
          </a:ln>
        </p:spPr>
        <p:style>
          <a:lnRef idx="1">
            <a:schemeClr val="accent1"/>
          </a:lnRef>
          <a:fillRef idx="0">
            <a:schemeClr val="accent1"/>
          </a:fillRef>
          <a:effectRef idx="0">
            <a:schemeClr val="accent1"/>
          </a:effectRef>
          <a:fontRef idx="minor">
            <a:schemeClr val="tx1"/>
          </a:fontRef>
        </p:style>
      </p:cxnSp>
      <p:sp>
        <p:nvSpPr>
          <p:cNvPr id="25617" name="TextBox 97">
            <a:extLst>
              <a:ext uri="{FF2B5EF4-FFF2-40B4-BE49-F238E27FC236}">
                <a16:creationId xmlns:a16="http://schemas.microsoft.com/office/drawing/2014/main" id="{9D601B3A-37C6-462C-B8A4-490C2E1367D3}"/>
              </a:ext>
            </a:extLst>
          </p:cNvPr>
          <p:cNvSpPr txBox="1">
            <a:spLocks noChangeArrowheads="1"/>
          </p:cNvSpPr>
          <p:nvPr/>
        </p:nvSpPr>
        <p:spPr bwMode="auto">
          <a:xfrm>
            <a:off x="6624638" y="711200"/>
            <a:ext cx="26162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2500" b="1">
                <a:solidFill>
                  <a:schemeClr val="bg1"/>
                </a:solidFill>
              </a:rPr>
              <a:t>Arkansas River nr Avondale</a:t>
            </a:r>
          </a:p>
        </p:txBody>
      </p:sp>
      <p:sp>
        <p:nvSpPr>
          <p:cNvPr id="25618" name="TextBox 95">
            <a:extLst>
              <a:ext uri="{FF2B5EF4-FFF2-40B4-BE49-F238E27FC236}">
                <a16:creationId xmlns:a16="http://schemas.microsoft.com/office/drawing/2014/main" id="{72FF3460-96F0-4F9F-B246-C7B4A2F87D1F}"/>
              </a:ext>
            </a:extLst>
          </p:cNvPr>
          <p:cNvSpPr txBox="1">
            <a:spLocks noChangeArrowheads="1"/>
          </p:cNvSpPr>
          <p:nvPr/>
        </p:nvSpPr>
        <p:spPr bwMode="auto">
          <a:xfrm>
            <a:off x="8001000" y="2200275"/>
            <a:ext cx="1143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500" b="1"/>
              <a:t>2015</a:t>
            </a:r>
          </a:p>
        </p:txBody>
      </p:sp>
      <p:cxnSp>
        <p:nvCxnSpPr>
          <p:cNvPr id="21" name="Straight Connector 20">
            <a:extLst>
              <a:ext uri="{FF2B5EF4-FFF2-40B4-BE49-F238E27FC236}">
                <a16:creationId xmlns:a16="http://schemas.microsoft.com/office/drawing/2014/main" id="{CEA3DDC6-73F7-45B3-8CD8-A90557126ED0}"/>
              </a:ext>
            </a:extLst>
          </p:cNvPr>
          <p:cNvCxnSpPr>
            <a:cxnSpLocks/>
          </p:cNvCxnSpPr>
          <p:nvPr/>
        </p:nvCxnSpPr>
        <p:spPr>
          <a:xfrm>
            <a:off x="3311525" y="1184275"/>
            <a:ext cx="520700" cy="0"/>
          </a:xfrm>
          <a:prstGeom prst="line">
            <a:avLst/>
          </a:prstGeom>
          <a:ln w="50800">
            <a:solidFill>
              <a:srgbClr val="007D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C1F9592-3A95-4F54-AD05-02658438F662}"/>
              </a:ext>
            </a:extLst>
          </p:cNvPr>
          <p:cNvCxnSpPr>
            <a:cxnSpLocks/>
          </p:cNvCxnSpPr>
          <p:nvPr/>
        </p:nvCxnSpPr>
        <p:spPr>
          <a:xfrm>
            <a:off x="238125" y="1184275"/>
            <a:ext cx="557213" cy="0"/>
          </a:xfrm>
          <a:prstGeom prst="line">
            <a:avLst/>
          </a:prstGeom>
          <a:ln w="50800">
            <a:solidFill>
              <a:srgbClr val="7B0000"/>
            </a:solidFill>
          </a:ln>
        </p:spPr>
        <p:style>
          <a:lnRef idx="1">
            <a:schemeClr val="accent1"/>
          </a:lnRef>
          <a:fillRef idx="0">
            <a:schemeClr val="accent1"/>
          </a:fillRef>
          <a:effectRef idx="0">
            <a:schemeClr val="accent1"/>
          </a:effectRef>
          <a:fontRef idx="minor">
            <a:schemeClr val="tx1"/>
          </a:fontRef>
        </p:style>
      </p:cxnSp>
      <p:sp>
        <p:nvSpPr>
          <p:cNvPr id="25621" name="TextBox 22">
            <a:extLst>
              <a:ext uri="{FF2B5EF4-FFF2-40B4-BE49-F238E27FC236}">
                <a16:creationId xmlns:a16="http://schemas.microsoft.com/office/drawing/2014/main" id="{DBCAC172-7292-47F0-AA3F-CB0C29379941}"/>
              </a:ext>
            </a:extLst>
          </p:cNvPr>
          <p:cNvSpPr txBox="1">
            <a:spLocks noChangeArrowheads="1"/>
          </p:cNvSpPr>
          <p:nvPr/>
        </p:nvSpPr>
        <p:spPr bwMode="auto">
          <a:xfrm>
            <a:off x="3709988" y="733425"/>
            <a:ext cx="251777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2500" b="1">
                <a:solidFill>
                  <a:schemeClr val="bg1"/>
                </a:solidFill>
              </a:rPr>
              <a:t>Fountain Creek at Pueblo</a:t>
            </a:r>
          </a:p>
        </p:txBody>
      </p:sp>
      <p:sp>
        <p:nvSpPr>
          <p:cNvPr id="25622" name="TextBox 23">
            <a:extLst>
              <a:ext uri="{FF2B5EF4-FFF2-40B4-BE49-F238E27FC236}">
                <a16:creationId xmlns:a16="http://schemas.microsoft.com/office/drawing/2014/main" id="{7620989E-75D3-4CB0-BDC5-DE357937F8AA}"/>
              </a:ext>
            </a:extLst>
          </p:cNvPr>
          <p:cNvSpPr txBox="1">
            <a:spLocks noChangeArrowheads="1"/>
          </p:cNvSpPr>
          <p:nvPr/>
        </p:nvSpPr>
        <p:spPr bwMode="auto">
          <a:xfrm>
            <a:off x="795338" y="754063"/>
            <a:ext cx="2516187"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2500" b="1">
                <a:solidFill>
                  <a:schemeClr val="bg1"/>
                </a:solidFill>
              </a:rPr>
              <a:t>Arkansas River at Moffat St.</a:t>
            </a:r>
          </a:p>
        </p:txBody>
      </p:sp>
      <p:cxnSp>
        <p:nvCxnSpPr>
          <p:cNvPr id="25" name="Straight Connector 24">
            <a:extLst>
              <a:ext uri="{FF2B5EF4-FFF2-40B4-BE49-F238E27FC236}">
                <a16:creationId xmlns:a16="http://schemas.microsoft.com/office/drawing/2014/main" id="{9FBE5D36-7A51-4602-B698-B850286F804E}"/>
              </a:ext>
            </a:extLst>
          </p:cNvPr>
          <p:cNvCxnSpPr/>
          <p:nvPr/>
        </p:nvCxnSpPr>
        <p:spPr>
          <a:xfrm>
            <a:off x="1557338" y="22860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193948E-7FA3-407E-9976-3E385F8DF46E}"/>
              </a:ext>
            </a:extLst>
          </p:cNvPr>
          <p:cNvCxnSpPr/>
          <p:nvPr/>
        </p:nvCxnSpPr>
        <p:spPr>
          <a:xfrm>
            <a:off x="1535113" y="3200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3FB524-F163-44B2-89DF-39C22EFDD4C3}"/>
              </a:ext>
            </a:extLst>
          </p:cNvPr>
          <p:cNvCxnSpPr/>
          <p:nvPr/>
        </p:nvCxnSpPr>
        <p:spPr>
          <a:xfrm>
            <a:off x="1535113" y="41148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7728955-3106-428E-8CF9-6D644B03D815}"/>
              </a:ext>
            </a:extLst>
          </p:cNvPr>
          <p:cNvCxnSpPr/>
          <p:nvPr/>
        </p:nvCxnSpPr>
        <p:spPr>
          <a:xfrm>
            <a:off x="1535113" y="5105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971E104E-F2E1-460D-A9B4-A7F495E12832}"/>
              </a:ext>
            </a:extLst>
          </p:cNvPr>
          <p:cNvSpPr/>
          <p:nvPr/>
        </p:nvSpPr>
        <p:spPr>
          <a:xfrm>
            <a:off x="1549400" y="2081213"/>
            <a:ext cx="7554913" cy="404336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ectangle 28">
            <a:extLst>
              <a:ext uri="{FF2B5EF4-FFF2-40B4-BE49-F238E27FC236}">
                <a16:creationId xmlns:a16="http://schemas.microsoft.com/office/drawing/2014/main" id="{9233B79E-37FB-4CDF-8008-E479C352462A}"/>
              </a:ext>
            </a:extLst>
          </p:cNvPr>
          <p:cNvSpPr/>
          <p:nvPr/>
        </p:nvSpPr>
        <p:spPr>
          <a:xfrm>
            <a:off x="1511300" y="2086564"/>
            <a:ext cx="7632699" cy="4084049"/>
          </a:xfrm>
          <a:prstGeom prst="rect">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D8A162-A420-4311-B912-656855C81913}"/>
              </a:ext>
            </a:extLst>
          </p:cNvPr>
          <p:cNvSpPr/>
          <p:nvPr/>
        </p:nvSpPr>
        <p:spPr bwMode="auto">
          <a:xfrm>
            <a:off x="0" y="0"/>
            <a:ext cx="9144000" cy="6858000"/>
          </a:xfrm>
          <a:prstGeom prst="rect">
            <a:avLst/>
          </a:prstGeom>
          <a:solidFill>
            <a:schemeClr val="bg2"/>
          </a:solidFill>
          <a:ln>
            <a:noFill/>
          </a:ln>
          <a:effectLst/>
        </p:spPr>
        <p:txBody>
          <a:bodyPr anchor="ctr"/>
          <a:lstStyle/>
          <a:p>
            <a:pPr>
              <a:defRPr/>
            </a:pPr>
            <a:endParaRPr lang="en-US" sz="4800" i="1">
              <a:solidFill>
                <a:schemeClr val="bg2"/>
              </a:solidFill>
              <a:effectLst>
                <a:outerShdw blurRad="38100" dist="38100" dir="2700000" algn="tl">
                  <a:srgbClr val="000000">
                    <a:alpha val="43137"/>
                  </a:srgbClr>
                </a:outerShdw>
              </a:effectLst>
              <a:latin typeface="Arial" charset="0"/>
            </a:endParaRPr>
          </a:p>
        </p:txBody>
      </p:sp>
      <p:sp>
        <p:nvSpPr>
          <p:cNvPr id="11" name="Rectangle 10">
            <a:extLst>
              <a:ext uri="{FF2B5EF4-FFF2-40B4-BE49-F238E27FC236}">
                <a16:creationId xmlns:a16="http://schemas.microsoft.com/office/drawing/2014/main" id="{7AA1205B-9A49-494B-A8A3-87F6885A6F15}"/>
              </a:ext>
            </a:extLst>
          </p:cNvPr>
          <p:cNvSpPr/>
          <p:nvPr/>
        </p:nvSpPr>
        <p:spPr>
          <a:xfrm>
            <a:off x="15875" y="12700"/>
            <a:ext cx="9144000" cy="901700"/>
          </a:xfrm>
          <a:prstGeom prst="rect">
            <a:avLst/>
          </a:prstGeom>
          <a:solidFill>
            <a:srgbClr val="EEEEB8"/>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652" name="TextBox 9">
            <a:extLst>
              <a:ext uri="{FF2B5EF4-FFF2-40B4-BE49-F238E27FC236}">
                <a16:creationId xmlns:a16="http://schemas.microsoft.com/office/drawing/2014/main" id="{0100AE8E-A09A-4522-8161-8020551FADB0}"/>
              </a:ext>
            </a:extLst>
          </p:cNvPr>
          <p:cNvSpPr txBox="1">
            <a:spLocks noChangeArrowheads="1"/>
          </p:cNvSpPr>
          <p:nvPr/>
        </p:nvSpPr>
        <p:spPr bwMode="auto">
          <a:xfrm>
            <a:off x="7938" y="1301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b="1">
                <a:solidFill>
                  <a:schemeClr val="bg1"/>
                </a:solidFill>
              </a:rPr>
              <a:t>USGS Water Alert</a:t>
            </a:r>
          </a:p>
        </p:txBody>
      </p:sp>
      <p:sp>
        <p:nvSpPr>
          <p:cNvPr id="14" name="Rectangle 13">
            <a:extLst>
              <a:ext uri="{FF2B5EF4-FFF2-40B4-BE49-F238E27FC236}">
                <a16:creationId xmlns:a16="http://schemas.microsoft.com/office/drawing/2014/main" id="{E2C15987-E173-444C-8AE9-D75E83C4C780}"/>
              </a:ext>
            </a:extLst>
          </p:cNvPr>
          <p:cNvSpPr/>
          <p:nvPr/>
        </p:nvSpPr>
        <p:spPr>
          <a:xfrm>
            <a:off x="-15875" y="6137275"/>
            <a:ext cx="9128125" cy="708025"/>
          </a:xfrm>
          <a:prstGeom prst="rect">
            <a:avLst/>
          </a:prstGeom>
          <a:solidFill>
            <a:srgbClr val="FFFFCC"/>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6">
            <a:extLst>
              <a:ext uri="{FF2B5EF4-FFF2-40B4-BE49-F238E27FC236}">
                <a16:creationId xmlns:a16="http://schemas.microsoft.com/office/drawing/2014/main" id="{CB897336-CD28-4A1B-9025-52220C039EB3}"/>
              </a:ext>
            </a:extLst>
          </p:cNvPr>
          <p:cNvSpPr txBox="1">
            <a:spLocks noChangeArrowheads="1"/>
          </p:cNvSpPr>
          <p:nvPr/>
        </p:nvSpPr>
        <p:spPr bwMode="auto">
          <a:xfrm>
            <a:off x="52388" y="6324600"/>
            <a:ext cx="91281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defRPr/>
            </a:pPr>
            <a:r>
              <a:rPr lang="en-US" altLang="en-US" sz="1950" b="1" dirty="0">
                <a:solidFill>
                  <a:schemeClr val="bg1"/>
                </a:solidFill>
              </a:rPr>
              <a:t>https://maps.waterdata.usgs.gov/mapper/wateralert/</a:t>
            </a:r>
          </a:p>
        </p:txBody>
      </p:sp>
      <p:sp>
        <p:nvSpPr>
          <p:cNvPr id="16" name="Rectangle 15">
            <a:extLst>
              <a:ext uri="{FF2B5EF4-FFF2-40B4-BE49-F238E27FC236}">
                <a16:creationId xmlns:a16="http://schemas.microsoft.com/office/drawing/2014/main" id="{944E2CE3-8379-4EBA-BA45-F98063231280}"/>
              </a:ext>
            </a:extLst>
          </p:cNvPr>
          <p:cNvSpPr/>
          <p:nvPr/>
        </p:nvSpPr>
        <p:spPr>
          <a:xfrm>
            <a:off x="-4763" y="968375"/>
            <a:ext cx="9148763" cy="5156200"/>
          </a:xfrm>
          <a:prstGeom prst="rect">
            <a:avLst/>
          </a:prstGeom>
          <a:solidFill>
            <a:srgbClr val="7FDFD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7656" name="Picture 1">
            <a:extLst>
              <a:ext uri="{FF2B5EF4-FFF2-40B4-BE49-F238E27FC236}">
                <a16:creationId xmlns:a16="http://schemas.microsoft.com/office/drawing/2014/main" id="{2BFC77F3-B218-4F97-938E-2D540CC54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1017588"/>
            <a:ext cx="5967412" cy="500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6">
            <a:extLst>
              <a:ext uri="{FF2B5EF4-FFF2-40B4-BE49-F238E27FC236}">
                <a16:creationId xmlns:a16="http://schemas.microsoft.com/office/drawing/2014/main" id="{20BAAC6D-1C49-42EC-91BF-03C86222A46F}"/>
              </a:ext>
            </a:extLst>
          </p:cNvPr>
          <p:cNvSpPr txBox="1">
            <a:spLocks noChangeArrowheads="1"/>
          </p:cNvSpPr>
          <p:nvPr/>
        </p:nvSpPr>
        <p:spPr bwMode="auto">
          <a:xfrm>
            <a:off x="6094413" y="2782888"/>
            <a:ext cx="31242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defRPr/>
            </a:pPr>
            <a:r>
              <a:rPr lang="en-US" altLang="en-US" sz="1950" b="1" dirty="0">
                <a:solidFill>
                  <a:schemeClr val="bg1"/>
                </a:solidFill>
              </a:rPr>
              <a:t>Automatic email or text messages when data exceeds user-defined thresholds</a:t>
            </a:r>
          </a:p>
        </p:txBody>
      </p:sp>
      <p:sp>
        <p:nvSpPr>
          <p:cNvPr id="18" name="Rectangle 17">
            <a:extLst>
              <a:ext uri="{FF2B5EF4-FFF2-40B4-BE49-F238E27FC236}">
                <a16:creationId xmlns:a16="http://schemas.microsoft.com/office/drawing/2014/main" id="{FFFFE164-EE69-47C3-A974-D5554048F217}"/>
              </a:ext>
            </a:extLst>
          </p:cNvPr>
          <p:cNvSpPr/>
          <p:nvPr/>
        </p:nvSpPr>
        <p:spPr bwMode="auto">
          <a:xfrm>
            <a:off x="68263" y="1017588"/>
            <a:ext cx="5967412" cy="5002212"/>
          </a:xfrm>
          <a:prstGeom prst="rect">
            <a:avLst/>
          </a:prstGeom>
          <a:noFill/>
          <a:ln w="34925">
            <a:solidFill>
              <a:schemeClr val="bg1"/>
            </a:solidFill>
          </a:ln>
          <a:effectLst/>
        </p:spPr>
        <p:txBody>
          <a:bodyPr anchor="ctr"/>
          <a:lstStyle/>
          <a:p>
            <a:pPr>
              <a:defRPr/>
            </a:pPr>
            <a:endParaRPr lang="en-US" sz="4800" i="1">
              <a:solidFill>
                <a:schemeClr val="bg2"/>
              </a:solidFill>
              <a:effectLst>
                <a:outerShdw blurRad="38100" dist="38100" dir="2700000" algn="tl">
                  <a:srgbClr val="000000">
                    <a:alpha val="43137"/>
                  </a:srgbClr>
                </a:outerShdw>
              </a:effectLst>
              <a:latin typeface="Arial"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D8A162-A420-4311-B912-656855C81913}"/>
              </a:ext>
            </a:extLst>
          </p:cNvPr>
          <p:cNvSpPr/>
          <p:nvPr/>
        </p:nvSpPr>
        <p:spPr bwMode="auto">
          <a:xfrm>
            <a:off x="0" y="0"/>
            <a:ext cx="9144000" cy="6858000"/>
          </a:xfrm>
          <a:prstGeom prst="rect">
            <a:avLst/>
          </a:prstGeom>
          <a:solidFill>
            <a:schemeClr val="bg2"/>
          </a:solidFill>
          <a:ln>
            <a:noFill/>
          </a:ln>
          <a:effectLst/>
        </p:spPr>
        <p:txBody>
          <a:bodyPr anchor="ctr"/>
          <a:lstStyle/>
          <a:p>
            <a:pPr>
              <a:defRPr/>
            </a:pPr>
            <a:endParaRPr lang="en-US" sz="4800" i="1">
              <a:solidFill>
                <a:schemeClr val="bg2"/>
              </a:solidFill>
              <a:effectLst>
                <a:outerShdw blurRad="38100" dist="38100" dir="2700000" algn="tl">
                  <a:srgbClr val="000000">
                    <a:alpha val="43137"/>
                  </a:srgbClr>
                </a:outerShdw>
              </a:effectLst>
              <a:latin typeface="Arial" charset="0"/>
            </a:endParaRPr>
          </a:p>
        </p:txBody>
      </p:sp>
      <p:pic>
        <p:nvPicPr>
          <p:cNvPr id="29699" name="Picture 2">
            <a:extLst>
              <a:ext uri="{FF2B5EF4-FFF2-40B4-BE49-F238E27FC236}">
                <a16:creationId xmlns:a16="http://schemas.microsoft.com/office/drawing/2014/main" id="{545AB7AC-C29A-4D30-B773-73165A1492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15875"/>
            <a:ext cx="9151938"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peech Bubble: Rectangle 7">
            <a:extLst>
              <a:ext uri="{FF2B5EF4-FFF2-40B4-BE49-F238E27FC236}">
                <a16:creationId xmlns:a16="http://schemas.microsoft.com/office/drawing/2014/main" id="{8C11CB21-ED42-4D20-83AA-109004118E06}"/>
              </a:ext>
            </a:extLst>
          </p:cNvPr>
          <p:cNvSpPr/>
          <p:nvPr/>
        </p:nvSpPr>
        <p:spPr bwMode="auto">
          <a:xfrm rot="10800000">
            <a:off x="0" y="3767138"/>
            <a:ext cx="4521200" cy="3057525"/>
          </a:xfrm>
          <a:prstGeom prst="wedgeRectCallout">
            <a:avLst>
              <a:gd name="adj1" fmla="val -70602"/>
              <a:gd name="adj2" fmla="val 89051"/>
            </a:avLst>
          </a:prstGeom>
          <a:solidFill>
            <a:srgbClr val="FFFFCC"/>
          </a:solidFill>
          <a:ln w="34925">
            <a:solidFill>
              <a:schemeClr val="bg1"/>
            </a:solidFill>
          </a:ln>
          <a:effectLst/>
        </p:spPr>
        <p:txBody>
          <a:bodyPr anchor="ctr"/>
          <a:lstStyle/>
          <a:p>
            <a:pPr>
              <a:defRPr/>
            </a:pPr>
            <a:endParaRPr lang="en-US" sz="4800" i="1" dirty="0">
              <a:effectLst>
                <a:outerShdw blurRad="38100" dist="38100" dir="2700000" algn="tl">
                  <a:srgbClr val="000000">
                    <a:alpha val="43137"/>
                  </a:srgbClr>
                </a:outerShdw>
              </a:effectLst>
              <a:latin typeface="Arial" charset="0"/>
            </a:endParaRPr>
          </a:p>
        </p:txBody>
      </p:sp>
      <p:sp>
        <p:nvSpPr>
          <p:cNvPr id="9" name="Speech Bubble: Rectangle 8">
            <a:extLst>
              <a:ext uri="{FF2B5EF4-FFF2-40B4-BE49-F238E27FC236}">
                <a16:creationId xmlns:a16="http://schemas.microsoft.com/office/drawing/2014/main" id="{D571CC1E-35FE-4362-B707-B5FE5E73112E}"/>
              </a:ext>
            </a:extLst>
          </p:cNvPr>
          <p:cNvSpPr/>
          <p:nvPr/>
        </p:nvSpPr>
        <p:spPr bwMode="auto">
          <a:xfrm rot="10800000">
            <a:off x="4572000" y="3773488"/>
            <a:ext cx="4622800" cy="3059112"/>
          </a:xfrm>
          <a:prstGeom prst="wedgeRectCallout">
            <a:avLst>
              <a:gd name="adj1" fmla="val 30216"/>
              <a:gd name="adj2" fmla="val 87667"/>
            </a:avLst>
          </a:prstGeom>
          <a:solidFill>
            <a:srgbClr val="FFFFCC"/>
          </a:solidFill>
          <a:ln w="34925">
            <a:solidFill>
              <a:schemeClr val="bg1"/>
            </a:solidFill>
          </a:ln>
          <a:effectLst/>
        </p:spPr>
        <p:txBody>
          <a:bodyPr anchor="ctr"/>
          <a:lstStyle/>
          <a:p>
            <a:pPr>
              <a:defRPr/>
            </a:pPr>
            <a:endParaRPr lang="en-US" sz="4800" i="1">
              <a:effectLst>
                <a:outerShdw blurRad="38100" dist="38100" dir="2700000" algn="tl">
                  <a:srgbClr val="000000">
                    <a:alpha val="43137"/>
                  </a:srgbClr>
                </a:outerShdw>
              </a:effectLst>
              <a:latin typeface="Arial" charset="0"/>
            </a:endParaRPr>
          </a:p>
        </p:txBody>
      </p:sp>
      <p:sp>
        <p:nvSpPr>
          <p:cNvPr id="29702" name="TextBox 9">
            <a:extLst>
              <a:ext uri="{FF2B5EF4-FFF2-40B4-BE49-F238E27FC236}">
                <a16:creationId xmlns:a16="http://schemas.microsoft.com/office/drawing/2014/main" id="{F9A8E730-D354-4C2B-B0DC-D8ECFCF4BA51}"/>
              </a:ext>
            </a:extLst>
          </p:cNvPr>
          <p:cNvSpPr txBox="1">
            <a:spLocks noChangeArrowheads="1"/>
          </p:cNvSpPr>
          <p:nvPr/>
        </p:nvSpPr>
        <p:spPr bwMode="auto">
          <a:xfrm>
            <a:off x="7938" y="-47625"/>
            <a:ext cx="91440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2000" dirty="0"/>
              <a:t>https://streamstats.usgs.gov</a:t>
            </a:r>
          </a:p>
        </p:txBody>
      </p:sp>
      <p:pic>
        <p:nvPicPr>
          <p:cNvPr id="29703" name="Picture 11">
            <a:extLst>
              <a:ext uri="{FF2B5EF4-FFF2-40B4-BE49-F238E27FC236}">
                <a16:creationId xmlns:a16="http://schemas.microsoft.com/office/drawing/2014/main" id="{8695A8C6-5363-41B4-8C07-5D2CCDA37A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5" y="3859213"/>
            <a:ext cx="4398963"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2">
            <a:extLst>
              <a:ext uri="{FF2B5EF4-FFF2-40B4-BE49-F238E27FC236}">
                <a16:creationId xmlns:a16="http://schemas.microsoft.com/office/drawing/2014/main" id="{7CDDB266-6645-4263-A5AA-9C9B0B5605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825875"/>
            <a:ext cx="4508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D9D9D9"/>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DF88FAC4-C2ED-4534-AC15-8DA9B918C309}"/>
              </a:ext>
            </a:extLst>
          </p:cNvPr>
          <p:cNvSpPr/>
          <p:nvPr/>
        </p:nvSpPr>
        <p:spPr>
          <a:xfrm>
            <a:off x="152400" y="820738"/>
            <a:ext cx="8875366" cy="6037262"/>
          </a:xfrm>
          <a:prstGeom prst="rect">
            <a:avLst/>
          </a:prstGeom>
          <a:solidFill>
            <a:srgbClr val="7FDFD5"/>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6">
            <a:extLst>
              <a:ext uri="{FF2B5EF4-FFF2-40B4-BE49-F238E27FC236}">
                <a16:creationId xmlns:a16="http://schemas.microsoft.com/office/drawing/2014/main" id="{7C1021BF-5CF8-4010-BACC-1201A7B3273B}"/>
              </a:ext>
            </a:extLst>
          </p:cNvPr>
          <p:cNvPicPr>
            <a:picLocks noChangeAspect="1"/>
          </p:cNvPicPr>
          <p:nvPr/>
        </p:nvPicPr>
        <p:blipFill>
          <a:blip r:embed="rId3"/>
          <a:stretch>
            <a:fillRect/>
          </a:stretch>
        </p:blipFill>
        <p:spPr>
          <a:xfrm>
            <a:off x="296616" y="951511"/>
            <a:ext cx="8603156" cy="5799370"/>
          </a:xfrm>
          <a:prstGeom prst="rect">
            <a:avLst/>
          </a:prstGeom>
        </p:spPr>
      </p:pic>
      <p:sp>
        <p:nvSpPr>
          <p:cNvPr id="36" name="Rectangle 35">
            <a:extLst>
              <a:ext uri="{FF2B5EF4-FFF2-40B4-BE49-F238E27FC236}">
                <a16:creationId xmlns:a16="http://schemas.microsoft.com/office/drawing/2014/main" id="{3DC52510-8404-411A-91B7-4B210EF4222E}"/>
              </a:ext>
            </a:extLst>
          </p:cNvPr>
          <p:cNvSpPr/>
          <p:nvPr/>
        </p:nvSpPr>
        <p:spPr>
          <a:xfrm>
            <a:off x="0" y="0"/>
            <a:ext cx="9144000" cy="762000"/>
          </a:xfrm>
          <a:prstGeom prst="rect">
            <a:avLst/>
          </a:prstGeom>
          <a:solidFill>
            <a:srgbClr val="FFFFCC"/>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27" name="TextBox 36">
            <a:extLst>
              <a:ext uri="{FF2B5EF4-FFF2-40B4-BE49-F238E27FC236}">
                <a16:creationId xmlns:a16="http://schemas.microsoft.com/office/drawing/2014/main" id="{F9661695-7581-4E52-ADA2-051F50CF9FF3}"/>
              </a:ext>
            </a:extLst>
          </p:cNvPr>
          <p:cNvSpPr txBox="1">
            <a:spLocks noChangeArrowheads="1"/>
          </p:cNvSpPr>
          <p:nvPr/>
        </p:nvSpPr>
        <p:spPr bwMode="auto">
          <a:xfrm>
            <a:off x="52388" y="134938"/>
            <a:ext cx="90916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3000" b="1" dirty="0">
                <a:solidFill>
                  <a:schemeClr val="bg1"/>
                </a:solidFill>
              </a:rPr>
              <a:t>USGS Colorado Real-Time Network</a:t>
            </a:r>
          </a:p>
        </p:txBody>
      </p:sp>
      <p:sp>
        <p:nvSpPr>
          <p:cNvPr id="12" name="Rectangle 11">
            <a:extLst>
              <a:ext uri="{FF2B5EF4-FFF2-40B4-BE49-F238E27FC236}">
                <a16:creationId xmlns:a16="http://schemas.microsoft.com/office/drawing/2014/main" id="{E3D8BD96-87D8-4DDF-AF97-107C72619510}"/>
              </a:ext>
            </a:extLst>
          </p:cNvPr>
          <p:cNvSpPr/>
          <p:nvPr/>
        </p:nvSpPr>
        <p:spPr>
          <a:xfrm>
            <a:off x="6013650" y="1828800"/>
            <a:ext cx="2825550" cy="2022396"/>
          </a:xfrm>
          <a:prstGeom prst="rect">
            <a:avLst/>
          </a:prstGeom>
          <a:solidFill>
            <a:schemeClr val="tx1"/>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Box 3">
            <a:extLst>
              <a:ext uri="{FF2B5EF4-FFF2-40B4-BE49-F238E27FC236}">
                <a16:creationId xmlns:a16="http://schemas.microsoft.com/office/drawing/2014/main" id="{3C2D1558-DE8C-4534-9593-6FD1037EE8E4}"/>
              </a:ext>
            </a:extLst>
          </p:cNvPr>
          <p:cNvSpPr txBox="1"/>
          <p:nvPr/>
        </p:nvSpPr>
        <p:spPr>
          <a:xfrm>
            <a:off x="6352582" y="1916030"/>
            <a:ext cx="2819400" cy="323165"/>
          </a:xfrm>
          <a:prstGeom prst="rect">
            <a:avLst/>
          </a:prstGeom>
          <a:noFill/>
        </p:spPr>
        <p:txBody>
          <a:bodyPr wrap="square" rtlCol="0">
            <a:spAutoFit/>
          </a:bodyPr>
          <a:lstStyle/>
          <a:p>
            <a:r>
              <a:rPr lang="en-US" sz="1500" b="1" dirty="0" err="1">
                <a:solidFill>
                  <a:schemeClr val="bg1"/>
                </a:solidFill>
              </a:rPr>
              <a:t>Streamgage</a:t>
            </a:r>
            <a:r>
              <a:rPr lang="en-US" sz="1500" b="1" dirty="0">
                <a:solidFill>
                  <a:schemeClr val="bg1"/>
                </a:solidFill>
              </a:rPr>
              <a:t> Site</a:t>
            </a:r>
          </a:p>
        </p:txBody>
      </p:sp>
      <p:sp>
        <p:nvSpPr>
          <p:cNvPr id="15" name="TextBox 14">
            <a:extLst>
              <a:ext uri="{FF2B5EF4-FFF2-40B4-BE49-F238E27FC236}">
                <a16:creationId xmlns:a16="http://schemas.microsoft.com/office/drawing/2014/main" id="{CAB140ED-AF3D-4DD0-B48B-A46ED34A111F}"/>
              </a:ext>
            </a:extLst>
          </p:cNvPr>
          <p:cNvSpPr txBox="1"/>
          <p:nvPr/>
        </p:nvSpPr>
        <p:spPr>
          <a:xfrm>
            <a:off x="6352582" y="2573592"/>
            <a:ext cx="2819400" cy="323165"/>
          </a:xfrm>
          <a:prstGeom prst="rect">
            <a:avLst/>
          </a:prstGeom>
          <a:noFill/>
        </p:spPr>
        <p:txBody>
          <a:bodyPr wrap="square" rtlCol="0">
            <a:spAutoFit/>
          </a:bodyPr>
          <a:lstStyle/>
          <a:p>
            <a:r>
              <a:rPr lang="en-US" sz="1500" b="1" dirty="0">
                <a:solidFill>
                  <a:schemeClr val="bg1"/>
                </a:solidFill>
              </a:rPr>
              <a:t>Precipitation Site</a:t>
            </a:r>
          </a:p>
        </p:txBody>
      </p:sp>
      <p:sp>
        <p:nvSpPr>
          <p:cNvPr id="14" name="TextBox 13">
            <a:extLst>
              <a:ext uri="{FF2B5EF4-FFF2-40B4-BE49-F238E27FC236}">
                <a16:creationId xmlns:a16="http://schemas.microsoft.com/office/drawing/2014/main" id="{D5E0AEA0-6A81-4784-82C4-8DB985BD02B7}"/>
              </a:ext>
            </a:extLst>
          </p:cNvPr>
          <p:cNvSpPr txBox="1"/>
          <p:nvPr/>
        </p:nvSpPr>
        <p:spPr>
          <a:xfrm>
            <a:off x="6354389" y="3249306"/>
            <a:ext cx="2539746" cy="553998"/>
          </a:xfrm>
          <a:prstGeom prst="rect">
            <a:avLst/>
          </a:prstGeom>
          <a:noFill/>
        </p:spPr>
        <p:txBody>
          <a:bodyPr wrap="square" rtlCol="0">
            <a:spAutoFit/>
          </a:bodyPr>
          <a:lstStyle/>
          <a:p>
            <a:pPr algn="ctr"/>
            <a:r>
              <a:rPr lang="en-US" sz="1500" b="1" dirty="0" err="1">
                <a:solidFill>
                  <a:schemeClr val="bg1"/>
                </a:solidFill>
              </a:rPr>
              <a:t>Streamgage</a:t>
            </a:r>
            <a:r>
              <a:rPr lang="en-US" sz="1500" b="1" dirty="0">
                <a:solidFill>
                  <a:schemeClr val="bg1"/>
                </a:solidFill>
              </a:rPr>
              <a:t>/Precipitation Site</a:t>
            </a:r>
          </a:p>
        </p:txBody>
      </p:sp>
      <p:sp>
        <p:nvSpPr>
          <p:cNvPr id="18" name="TextBox 17">
            <a:extLst>
              <a:ext uri="{FF2B5EF4-FFF2-40B4-BE49-F238E27FC236}">
                <a16:creationId xmlns:a16="http://schemas.microsoft.com/office/drawing/2014/main" id="{C7665073-CFBF-4492-A1D7-3BA9D03BFDC4}"/>
              </a:ext>
            </a:extLst>
          </p:cNvPr>
          <p:cNvSpPr txBox="1"/>
          <p:nvPr/>
        </p:nvSpPr>
        <p:spPr>
          <a:xfrm>
            <a:off x="4633793" y="2221045"/>
            <a:ext cx="2819400" cy="323165"/>
          </a:xfrm>
          <a:prstGeom prst="rect">
            <a:avLst/>
          </a:prstGeom>
          <a:noFill/>
        </p:spPr>
        <p:txBody>
          <a:bodyPr wrap="square" rtlCol="0">
            <a:spAutoFit/>
          </a:bodyPr>
          <a:lstStyle/>
          <a:p>
            <a:r>
              <a:rPr lang="en-US" sz="1500" b="1" dirty="0"/>
              <a:t>Denver</a:t>
            </a:r>
          </a:p>
        </p:txBody>
      </p:sp>
      <p:sp>
        <p:nvSpPr>
          <p:cNvPr id="19" name="TextBox 18">
            <a:extLst>
              <a:ext uri="{FF2B5EF4-FFF2-40B4-BE49-F238E27FC236}">
                <a16:creationId xmlns:a16="http://schemas.microsoft.com/office/drawing/2014/main" id="{99B84CFB-98C3-47FE-BA9E-8BEC0B3C517F}"/>
              </a:ext>
            </a:extLst>
          </p:cNvPr>
          <p:cNvSpPr txBox="1"/>
          <p:nvPr/>
        </p:nvSpPr>
        <p:spPr>
          <a:xfrm>
            <a:off x="3737885" y="3297198"/>
            <a:ext cx="1180052" cy="553998"/>
          </a:xfrm>
          <a:prstGeom prst="rect">
            <a:avLst/>
          </a:prstGeom>
          <a:noFill/>
        </p:spPr>
        <p:txBody>
          <a:bodyPr wrap="square" rtlCol="0">
            <a:spAutoFit/>
          </a:bodyPr>
          <a:lstStyle/>
          <a:p>
            <a:pPr algn="ctr"/>
            <a:r>
              <a:rPr lang="en-US" sz="1500" b="1" dirty="0"/>
              <a:t>Colorado</a:t>
            </a:r>
          </a:p>
          <a:p>
            <a:pPr algn="ctr"/>
            <a:r>
              <a:rPr lang="en-US" sz="1500" b="1" dirty="0"/>
              <a:t>Springs</a:t>
            </a:r>
          </a:p>
        </p:txBody>
      </p:sp>
      <p:sp>
        <p:nvSpPr>
          <p:cNvPr id="20" name="Arrow: Right 19">
            <a:extLst>
              <a:ext uri="{FF2B5EF4-FFF2-40B4-BE49-F238E27FC236}">
                <a16:creationId xmlns:a16="http://schemas.microsoft.com/office/drawing/2014/main" id="{347E0C09-AB84-4A72-8DE9-2E18A6479139}"/>
              </a:ext>
            </a:extLst>
          </p:cNvPr>
          <p:cNvSpPr/>
          <p:nvPr/>
        </p:nvSpPr>
        <p:spPr>
          <a:xfrm rot="165107">
            <a:off x="4840776" y="3421797"/>
            <a:ext cx="240918" cy="3048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21520FE-515E-4391-B755-8DF1C37D04F6}"/>
              </a:ext>
            </a:extLst>
          </p:cNvPr>
          <p:cNvSpPr txBox="1"/>
          <p:nvPr/>
        </p:nvSpPr>
        <p:spPr>
          <a:xfrm>
            <a:off x="609600" y="2972307"/>
            <a:ext cx="1180052" cy="553998"/>
          </a:xfrm>
          <a:prstGeom prst="rect">
            <a:avLst/>
          </a:prstGeom>
          <a:noFill/>
        </p:spPr>
        <p:txBody>
          <a:bodyPr wrap="square" rtlCol="0">
            <a:spAutoFit/>
          </a:bodyPr>
          <a:lstStyle/>
          <a:p>
            <a:pPr algn="ctr"/>
            <a:r>
              <a:rPr lang="en-US" sz="1500" b="1" dirty="0"/>
              <a:t>Grand</a:t>
            </a:r>
          </a:p>
          <a:p>
            <a:pPr algn="ctr"/>
            <a:r>
              <a:rPr lang="en-US" sz="1500" b="1" dirty="0"/>
              <a:t>Junction</a:t>
            </a:r>
          </a:p>
        </p:txBody>
      </p:sp>
      <p:sp>
        <p:nvSpPr>
          <p:cNvPr id="22" name="TextBox 21">
            <a:extLst>
              <a:ext uri="{FF2B5EF4-FFF2-40B4-BE49-F238E27FC236}">
                <a16:creationId xmlns:a16="http://schemas.microsoft.com/office/drawing/2014/main" id="{CF30D44B-13BF-48FE-B591-52ABEBB3CA8A}"/>
              </a:ext>
            </a:extLst>
          </p:cNvPr>
          <p:cNvSpPr txBox="1"/>
          <p:nvPr/>
        </p:nvSpPr>
        <p:spPr>
          <a:xfrm>
            <a:off x="5358464" y="4296581"/>
            <a:ext cx="2819400" cy="323165"/>
          </a:xfrm>
          <a:prstGeom prst="rect">
            <a:avLst/>
          </a:prstGeom>
          <a:noFill/>
        </p:spPr>
        <p:txBody>
          <a:bodyPr wrap="square" rtlCol="0">
            <a:spAutoFit/>
          </a:bodyPr>
          <a:lstStyle/>
          <a:p>
            <a:r>
              <a:rPr lang="en-US" sz="1500" b="1" dirty="0"/>
              <a:t>Pueblo</a:t>
            </a:r>
          </a:p>
        </p:txBody>
      </p:sp>
      <p:pic>
        <p:nvPicPr>
          <p:cNvPr id="23" name="Picture 22">
            <a:extLst>
              <a:ext uri="{FF2B5EF4-FFF2-40B4-BE49-F238E27FC236}">
                <a16:creationId xmlns:a16="http://schemas.microsoft.com/office/drawing/2014/main" id="{7B7AD67D-D191-4013-AA7D-F0D64959FDD0}"/>
              </a:ext>
            </a:extLst>
          </p:cNvPr>
          <p:cNvPicPr>
            <a:picLocks noChangeAspect="1"/>
          </p:cNvPicPr>
          <p:nvPr/>
        </p:nvPicPr>
        <p:blipFill>
          <a:blip r:embed="rId4"/>
          <a:stretch>
            <a:fillRect/>
          </a:stretch>
        </p:blipFill>
        <p:spPr>
          <a:xfrm>
            <a:off x="6040077" y="1851519"/>
            <a:ext cx="386207" cy="630805"/>
          </a:xfrm>
          <a:prstGeom prst="rect">
            <a:avLst/>
          </a:prstGeom>
        </p:spPr>
      </p:pic>
      <p:pic>
        <p:nvPicPr>
          <p:cNvPr id="24" name="Picture 23">
            <a:extLst>
              <a:ext uri="{FF2B5EF4-FFF2-40B4-BE49-F238E27FC236}">
                <a16:creationId xmlns:a16="http://schemas.microsoft.com/office/drawing/2014/main" id="{26F8232E-7DF4-4042-A6AB-B6B9B0D3835A}"/>
              </a:ext>
            </a:extLst>
          </p:cNvPr>
          <p:cNvPicPr>
            <a:picLocks noChangeAspect="1"/>
          </p:cNvPicPr>
          <p:nvPr/>
        </p:nvPicPr>
        <p:blipFill>
          <a:blip r:embed="rId5"/>
          <a:stretch>
            <a:fillRect/>
          </a:stretch>
        </p:blipFill>
        <p:spPr>
          <a:xfrm>
            <a:off x="6040077" y="2462839"/>
            <a:ext cx="386207" cy="573081"/>
          </a:xfrm>
          <a:prstGeom prst="rect">
            <a:avLst/>
          </a:prstGeom>
        </p:spPr>
      </p:pic>
      <p:pic>
        <p:nvPicPr>
          <p:cNvPr id="25" name="Picture 24">
            <a:extLst>
              <a:ext uri="{FF2B5EF4-FFF2-40B4-BE49-F238E27FC236}">
                <a16:creationId xmlns:a16="http://schemas.microsoft.com/office/drawing/2014/main" id="{1DE7B72A-ACC2-4DDF-965C-93CE821C31AA}"/>
              </a:ext>
            </a:extLst>
          </p:cNvPr>
          <p:cNvPicPr>
            <a:picLocks noChangeAspect="1"/>
          </p:cNvPicPr>
          <p:nvPr/>
        </p:nvPicPr>
        <p:blipFill>
          <a:blip r:embed="rId6"/>
          <a:stretch>
            <a:fillRect/>
          </a:stretch>
        </p:blipFill>
        <p:spPr>
          <a:xfrm>
            <a:off x="6040078" y="3166693"/>
            <a:ext cx="386206" cy="61338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D8A162-A420-4311-B912-656855C81913}"/>
              </a:ext>
            </a:extLst>
          </p:cNvPr>
          <p:cNvSpPr/>
          <p:nvPr/>
        </p:nvSpPr>
        <p:spPr bwMode="auto">
          <a:xfrm>
            <a:off x="0" y="0"/>
            <a:ext cx="9144000" cy="6858000"/>
          </a:xfrm>
          <a:prstGeom prst="rect">
            <a:avLst/>
          </a:prstGeom>
          <a:solidFill>
            <a:schemeClr val="bg2"/>
          </a:solidFill>
          <a:ln>
            <a:noFill/>
          </a:ln>
          <a:effectLst/>
        </p:spPr>
        <p:txBody>
          <a:bodyPr anchor="ctr"/>
          <a:lstStyle/>
          <a:p>
            <a:pPr>
              <a:defRPr/>
            </a:pPr>
            <a:endParaRPr lang="en-US" sz="4800" i="1">
              <a:solidFill>
                <a:schemeClr val="bg2"/>
              </a:solidFill>
              <a:effectLst>
                <a:outerShdw blurRad="38100" dist="38100" dir="2700000" algn="tl">
                  <a:srgbClr val="000000">
                    <a:alpha val="43137"/>
                  </a:srgbClr>
                </a:outerShdw>
              </a:effectLst>
              <a:latin typeface="Arial" charset="0"/>
            </a:endParaRPr>
          </a:p>
        </p:txBody>
      </p:sp>
      <p:sp>
        <p:nvSpPr>
          <p:cNvPr id="11" name="Rectangle 10">
            <a:extLst>
              <a:ext uri="{FF2B5EF4-FFF2-40B4-BE49-F238E27FC236}">
                <a16:creationId xmlns:a16="http://schemas.microsoft.com/office/drawing/2014/main" id="{7AA1205B-9A49-494B-A8A3-87F6885A6F15}"/>
              </a:ext>
            </a:extLst>
          </p:cNvPr>
          <p:cNvSpPr/>
          <p:nvPr/>
        </p:nvSpPr>
        <p:spPr>
          <a:xfrm>
            <a:off x="15875" y="12700"/>
            <a:ext cx="9144000" cy="901700"/>
          </a:xfrm>
          <a:prstGeom prst="rect">
            <a:avLst/>
          </a:prstGeom>
          <a:solidFill>
            <a:srgbClr val="EEEEB8"/>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652" name="TextBox 9">
            <a:extLst>
              <a:ext uri="{FF2B5EF4-FFF2-40B4-BE49-F238E27FC236}">
                <a16:creationId xmlns:a16="http://schemas.microsoft.com/office/drawing/2014/main" id="{0100AE8E-A09A-4522-8161-8020551FADB0}"/>
              </a:ext>
            </a:extLst>
          </p:cNvPr>
          <p:cNvSpPr txBox="1">
            <a:spLocks noChangeArrowheads="1"/>
          </p:cNvSpPr>
          <p:nvPr/>
        </p:nvSpPr>
        <p:spPr bwMode="auto">
          <a:xfrm>
            <a:off x="7938" y="1301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b="1" dirty="0">
                <a:solidFill>
                  <a:schemeClr val="bg1"/>
                </a:solidFill>
              </a:rPr>
              <a:t>USGS Web Based Tools</a:t>
            </a:r>
          </a:p>
        </p:txBody>
      </p:sp>
      <p:sp>
        <p:nvSpPr>
          <p:cNvPr id="16" name="Rectangle 15">
            <a:extLst>
              <a:ext uri="{FF2B5EF4-FFF2-40B4-BE49-F238E27FC236}">
                <a16:creationId xmlns:a16="http://schemas.microsoft.com/office/drawing/2014/main" id="{944E2CE3-8379-4EBA-BA45-F98063231280}"/>
              </a:ext>
            </a:extLst>
          </p:cNvPr>
          <p:cNvSpPr/>
          <p:nvPr/>
        </p:nvSpPr>
        <p:spPr>
          <a:xfrm>
            <a:off x="-4763" y="968374"/>
            <a:ext cx="9148763" cy="5902325"/>
          </a:xfrm>
          <a:prstGeom prst="rect">
            <a:avLst/>
          </a:prstGeom>
          <a:solidFill>
            <a:srgbClr val="7FDFD5"/>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Box 1">
            <a:extLst>
              <a:ext uri="{FF2B5EF4-FFF2-40B4-BE49-F238E27FC236}">
                <a16:creationId xmlns:a16="http://schemas.microsoft.com/office/drawing/2014/main" id="{A9948B04-8609-4E52-B8E3-B4575D8F1B70}"/>
              </a:ext>
            </a:extLst>
          </p:cNvPr>
          <p:cNvSpPr txBox="1"/>
          <p:nvPr/>
        </p:nvSpPr>
        <p:spPr>
          <a:xfrm>
            <a:off x="228600" y="976253"/>
            <a:ext cx="8610600" cy="7786747"/>
          </a:xfrm>
          <a:prstGeom prst="rect">
            <a:avLst/>
          </a:prstGeom>
          <a:noFill/>
        </p:spPr>
        <p:txBody>
          <a:bodyPr wrap="square" rtlCol="0">
            <a:spAutoFit/>
          </a:bodyPr>
          <a:lstStyle/>
          <a:p>
            <a:pPr algn="ctr"/>
            <a:r>
              <a:rPr lang="en-US" b="1" dirty="0">
                <a:solidFill>
                  <a:schemeClr val="bg1"/>
                </a:solidFill>
              </a:rPr>
              <a:t>USGS Data and Tools</a:t>
            </a:r>
          </a:p>
          <a:p>
            <a:pPr algn="ctr"/>
            <a:r>
              <a:rPr lang="en-US" sz="2000" dirty="0">
                <a:hlinkClick r:id="rId3"/>
              </a:rPr>
              <a:t>https://www.usgs.gov/centers/co-water/data-tools</a:t>
            </a:r>
            <a:endParaRPr lang="en-US" sz="2000" dirty="0"/>
          </a:p>
          <a:p>
            <a:pPr algn="ctr"/>
            <a:endParaRPr lang="en-US" sz="2000" dirty="0"/>
          </a:p>
          <a:p>
            <a:pPr algn="ctr"/>
            <a:r>
              <a:rPr lang="en-US" b="1" dirty="0">
                <a:solidFill>
                  <a:schemeClr val="bg1"/>
                </a:solidFill>
              </a:rPr>
              <a:t>USGS Mapper</a:t>
            </a:r>
          </a:p>
          <a:p>
            <a:pPr algn="ctr"/>
            <a:r>
              <a:rPr lang="en-US" altLang="en-US" sz="2000" b="1" dirty="0">
                <a:solidFill>
                  <a:schemeClr val="bg1"/>
                </a:solidFill>
              </a:rPr>
              <a:t>https://maps.waterdata.usgs.gov/mapper/index.html</a:t>
            </a:r>
          </a:p>
          <a:p>
            <a:pPr algn="ctr"/>
            <a:endParaRPr lang="en-US" sz="2000" dirty="0">
              <a:solidFill>
                <a:schemeClr val="bg1"/>
              </a:solidFill>
            </a:endParaRPr>
          </a:p>
          <a:p>
            <a:pPr algn="ctr"/>
            <a:r>
              <a:rPr lang="en-US" b="1" dirty="0">
                <a:solidFill>
                  <a:schemeClr val="bg1"/>
                </a:solidFill>
              </a:rPr>
              <a:t>Interactive Precipitation Map</a:t>
            </a:r>
          </a:p>
          <a:p>
            <a:pPr algn="ctr"/>
            <a:r>
              <a:rPr lang="en-US" altLang="en-US" sz="2000" dirty="0">
                <a:solidFill>
                  <a:schemeClr val="bg1"/>
                </a:solidFill>
                <a:hlinkClick r:id="rId4">
                  <a:extLst>
                    <a:ext uri="{A12FA001-AC4F-418D-AE19-62706E023703}">
                      <ahyp:hlinkClr xmlns:ahyp="http://schemas.microsoft.com/office/drawing/2018/hyperlinkcolor" val="tx"/>
                    </a:ext>
                  </a:extLst>
                </a:hlinkClick>
              </a:rPr>
              <a:t>https://co.water.usgs.gov/infodata/COPrecip/index.html</a:t>
            </a:r>
            <a:endParaRPr lang="en-US" altLang="en-US" sz="2000" dirty="0">
              <a:solidFill>
                <a:schemeClr val="bg1"/>
              </a:solidFill>
            </a:endParaRPr>
          </a:p>
          <a:p>
            <a:pPr algn="ctr"/>
            <a:endParaRPr lang="en-US" altLang="en-US" sz="2000" dirty="0">
              <a:solidFill>
                <a:schemeClr val="bg1"/>
              </a:solidFill>
            </a:endParaRPr>
          </a:p>
          <a:p>
            <a:pPr algn="ctr"/>
            <a:r>
              <a:rPr lang="en-US" altLang="en-US" b="1" dirty="0">
                <a:solidFill>
                  <a:schemeClr val="bg1"/>
                </a:solidFill>
              </a:rPr>
              <a:t>USGS Water Alert</a:t>
            </a:r>
          </a:p>
          <a:p>
            <a:pPr algn="ctr"/>
            <a:r>
              <a:rPr lang="en-US" altLang="en-US" sz="2000" dirty="0">
                <a:solidFill>
                  <a:schemeClr val="bg1"/>
                </a:solidFill>
                <a:hlinkClick r:id="rId5"/>
              </a:rPr>
              <a:t>https://maps.waterdata.usgs.gov/mapper/wateralert/</a:t>
            </a:r>
            <a:endParaRPr lang="en-US" altLang="en-US" sz="2000" dirty="0">
              <a:solidFill>
                <a:schemeClr val="bg1"/>
              </a:solidFill>
            </a:endParaRPr>
          </a:p>
          <a:p>
            <a:pPr algn="ctr"/>
            <a:endParaRPr lang="en-US" altLang="en-US" sz="2000" dirty="0">
              <a:solidFill>
                <a:schemeClr val="bg1"/>
              </a:solidFill>
            </a:endParaRPr>
          </a:p>
          <a:p>
            <a:pPr algn="ctr"/>
            <a:r>
              <a:rPr lang="en-US" altLang="en-US" b="1" dirty="0">
                <a:solidFill>
                  <a:schemeClr val="bg1"/>
                </a:solidFill>
              </a:rPr>
              <a:t>USGS </a:t>
            </a:r>
            <a:r>
              <a:rPr lang="en-US" altLang="en-US" b="1" dirty="0" err="1">
                <a:solidFill>
                  <a:schemeClr val="bg1"/>
                </a:solidFill>
              </a:rPr>
              <a:t>StreamStats</a:t>
            </a:r>
            <a:endParaRPr lang="en-US" altLang="en-US" b="1" dirty="0">
              <a:solidFill>
                <a:schemeClr val="bg1"/>
              </a:solidFill>
            </a:endParaRPr>
          </a:p>
          <a:p>
            <a:pPr algn="ctr"/>
            <a:r>
              <a:rPr lang="en-US" altLang="en-US" sz="2000" dirty="0">
                <a:solidFill>
                  <a:schemeClr val="bg1"/>
                </a:solidFill>
              </a:rPr>
              <a:t>https://streamstats.usgs.gov</a:t>
            </a:r>
          </a:p>
          <a:p>
            <a:endParaRPr lang="en-US" altLang="en-US" b="1" dirty="0">
              <a:solidFill>
                <a:schemeClr val="bg1"/>
              </a:solidFill>
            </a:endParaRPr>
          </a:p>
          <a:p>
            <a:endParaRPr lang="en-US" dirty="0"/>
          </a:p>
          <a:p>
            <a:endParaRPr lang="en-US" dirty="0"/>
          </a:p>
        </p:txBody>
      </p:sp>
    </p:spTree>
    <p:extLst>
      <p:ext uri="{BB962C8B-B14F-4D97-AF65-F5344CB8AC3E}">
        <p14:creationId xmlns:p14="http://schemas.microsoft.com/office/powerpoint/2010/main" val="1613904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4">
            <a:extLst>
              <a:ext uri="{FF2B5EF4-FFF2-40B4-BE49-F238E27FC236}">
                <a16:creationId xmlns:a16="http://schemas.microsoft.com/office/drawing/2014/main" id="{79127713-465C-4E81-BD3B-3CCDEE8C9E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929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1">
            <a:extLst>
              <a:ext uri="{FF2B5EF4-FFF2-40B4-BE49-F238E27FC236}">
                <a16:creationId xmlns:a16="http://schemas.microsoft.com/office/drawing/2014/main" id="{6C0350BB-32B2-4FC2-B11D-D126DD23956C}"/>
              </a:ext>
            </a:extLst>
          </p:cNvPr>
          <p:cNvSpPr>
            <a:spLocks noChangeArrowheads="1"/>
          </p:cNvSpPr>
          <p:nvPr/>
        </p:nvSpPr>
        <p:spPr bwMode="auto">
          <a:xfrm>
            <a:off x="0" y="3457575"/>
            <a:ext cx="92964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2800" b="1"/>
              <a:t>Questions?</a:t>
            </a:r>
          </a:p>
          <a:p>
            <a:pPr algn="ctr"/>
            <a:endParaRPr lang="en-US" altLang="en-US" sz="2800" b="1"/>
          </a:p>
          <a:p>
            <a:pPr algn="ctr"/>
            <a:r>
              <a:rPr lang="en-US" altLang="en-US" sz="2800" b="1"/>
              <a:t>Krystal Brown</a:t>
            </a:r>
          </a:p>
          <a:p>
            <a:pPr algn="ctr"/>
            <a:r>
              <a:rPr lang="en-US" altLang="en-US" sz="2800" b="1">
                <a:hlinkClick r:id="rId4"/>
              </a:rPr>
              <a:t>kbrown@usgs.gov</a:t>
            </a:r>
            <a:endParaRPr lang="en-US" altLang="en-US" sz="2800" b="1"/>
          </a:p>
          <a:p>
            <a:pPr algn="ctr"/>
            <a:r>
              <a:rPr lang="en-US" altLang="en-US" sz="2800" b="1"/>
              <a:t>719-250-0096</a:t>
            </a:r>
            <a:endParaRPr lang="en-US" altLang="en-US" sz="2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D9D9D9"/>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DF88FAC4-C2ED-4534-AC15-8DA9B918C309}"/>
              </a:ext>
            </a:extLst>
          </p:cNvPr>
          <p:cNvSpPr/>
          <p:nvPr/>
        </p:nvSpPr>
        <p:spPr>
          <a:xfrm>
            <a:off x="0" y="837462"/>
            <a:ext cx="5791200" cy="4946650"/>
          </a:xfrm>
          <a:prstGeom prst="rect">
            <a:avLst/>
          </a:prstGeom>
          <a:solidFill>
            <a:srgbClr val="7FDFD5"/>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Picture 1">
            <a:extLst>
              <a:ext uri="{FF2B5EF4-FFF2-40B4-BE49-F238E27FC236}">
                <a16:creationId xmlns:a16="http://schemas.microsoft.com/office/drawing/2014/main" id="{52C7747A-3510-4F6D-8BF6-116C07234576}"/>
              </a:ext>
            </a:extLst>
          </p:cNvPr>
          <p:cNvPicPr>
            <a:picLocks noChangeAspect="1"/>
          </p:cNvPicPr>
          <p:nvPr/>
        </p:nvPicPr>
        <p:blipFill>
          <a:blip r:embed="rId3"/>
          <a:stretch>
            <a:fillRect/>
          </a:stretch>
        </p:blipFill>
        <p:spPr>
          <a:xfrm>
            <a:off x="52388" y="926455"/>
            <a:ext cx="5673457" cy="4782839"/>
          </a:xfrm>
          <a:prstGeom prst="rect">
            <a:avLst/>
          </a:prstGeom>
        </p:spPr>
      </p:pic>
      <p:sp>
        <p:nvSpPr>
          <p:cNvPr id="34" name="Rectangle 33">
            <a:extLst>
              <a:ext uri="{FF2B5EF4-FFF2-40B4-BE49-F238E27FC236}">
                <a16:creationId xmlns:a16="http://schemas.microsoft.com/office/drawing/2014/main" id="{E9B8DE29-DB71-43E5-9D08-3E2ED0160C65}"/>
              </a:ext>
            </a:extLst>
          </p:cNvPr>
          <p:cNvSpPr/>
          <p:nvPr/>
        </p:nvSpPr>
        <p:spPr>
          <a:xfrm>
            <a:off x="-21832" y="5864225"/>
            <a:ext cx="9165832" cy="996950"/>
          </a:xfrm>
          <a:prstGeom prst="rect">
            <a:avLst/>
          </a:prstGeom>
          <a:solidFill>
            <a:srgbClr val="FFFFCC"/>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26" name="TextBox 6">
            <a:extLst>
              <a:ext uri="{FF2B5EF4-FFF2-40B4-BE49-F238E27FC236}">
                <a16:creationId xmlns:a16="http://schemas.microsoft.com/office/drawing/2014/main" id="{117728B4-3117-4568-9F2C-DB08AC299F32}"/>
              </a:ext>
            </a:extLst>
          </p:cNvPr>
          <p:cNvSpPr txBox="1">
            <a:spLocks noChangeArrowheads="1"/>
          </p:cNvSpPr>
          <p:nvPr/>
        </p:nvSpPr>
        <p:spPr bwMode="auto">
          <a:xfrm>
            <a:off x="32215" y="6362700"/>
            <a:ext cx="91281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defRPr/>
            </a:pPr>
            <a:r>
              <a:rPr lang="en-US" altLang="en-US" sz="1950" b="1" dirty="0">
                <a:solidFill>
                  <a:schemeClr val="bg1"/>
                </a:solidFill>
              </a:rPr>
              <a:t>https://co.water.usgs.gov/infodata/COPrecip/index.html</a:t>
            </a:r>
          </a:p>
        </p:txBody>
      </p:sp>
      <p:sp>
        <p:nvSpPr>
          <p:cNvPr id="36" name="Rectangle 35">
            <a:extLst>
              <a:ext uri="{FF2B5EF4-FFF2-40B4-BE49-F238E27FC236}">
                <a16:creationId xmlns:a16="http://schemas.microsoft.com/office/drawing/2014/main" id="{3DC52510-8404-411A-91B7-4B210EF4222E}"/>
              </a:ext>
            </a:extLst>
          </p:cNvPr>
          <p:cNvSpPr/>
          <p:nvPr/>
        </p:nvSpPr>
        <p:spPr>
          <a:xfrm>
            <a:off x="0" y="0"/>
            <a:ext cx="9144000" cy="771525"/>
          </a:xfrm>
          <a:prstGeom prst="rect">
            <a:avLst/>
          </a:prstGeom>
          <a:solidFill>
            <a:srgbClr val="FFFFCC"/>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74" name="TextBox 36">
            <a:extLst>
              <a:ext uri="{FF2B5EF4-FFF2-40B4-BE49-F238E27FC236}">
                <a16:creationId xmlns:a16="http://schemas.microsoft.com/office/drawing/2014/main" id="{DE62454C-DE0F-443F-9F08-2940DAF40F0F}"/>
              </a:ext>
            </a:extLst>
          </p:cNvPr>
          <p:cNvSpPr txBox="1">
            <a:spLocks noChangeArrowheads="1"/>
          </p:cNvSpPr>
          <p:nvPr/>
        </p:nvSpPr>
        <p:spPr bwMode="auto">
          <a:xfrm>
            <a:off x="52388" y="134938"/>
            <a:ext cx="9091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2400" b="1" dirty="0">
                <a:solidFill>
                  <a:schemeClr val="bg1"/>
                </a:solidFill>
              </a:rPr>
              <a:t>USGS Colorado Real-Time Precipitation Gage Network</a:t>
            </a:r>
          </a:p>
        </p:txBody>
      </p:sp>
      <p:sp>
        <p:nvSpPr>
          <p:cNvPr id="11" name="TextBox 6">
            <a:extLst>
              <a:ext uri="{FF2B5EF4-FFF2-40B4-BE49-F238E27FC236}">
                <a16:creationId xmlns:a16="http://schemas.microsoft.com/office/drawing/2014/main" id="{086C5C25-190E-4DF6-95F7-60F012A59AD2}"/>
              </a:ext>
            </a:extLst>
          </p:cNvPr>
          <p:cNvSpPr txBox="1">
            <a:spLocks noChangeArrowheads="1"/>
          </p:cNvSpPr>
          <p:nvPr/>
        </p:nvSpPr>
        <p:spPr bwMode="auto">
          <a:xfrm>
            <a:off x="15875" y="5952910"/>
            <a:ext cx="91281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defRPr/>
            </a:pPr>
            <a:r>
              <a:rPr lang="en-US" altLang="en-US" sz="1950" b="1" dirty="0">
                <a:solidFill>
                  <a:schemeClr val="bg1"/>
                </a:solidFill>
              </a:rPr>
              <a:t>Interactive Precipitation Map</a:t>
            </a:r>
          </a:p>
        </p:txBody>
      </p:sp>
      <p:sp>
        <p:nvSpPr>
          <p:cNvPr id="3" name="Speech Bubble: Rectangle 2">
            <a:extLst>
              <a:ext uri="{FF2B5EF4-FFF2-40B4-BE49-F238E27FC236}">
                <a16:creationId xmlns:a16="http://schemas.microsoft.com/office/drawing/2014/main" id="{10D23FA5-0BDE-4F71-8579-7B316BDA9D60}"/>
              </a:ext>
            </a:extLst>
          </p:cNvPr>
          <p:cNvSpPr/>
          <p:nvPr/>
        </p:nvSpPr>
        <p:spPr>
          <a:xfrm rot="5400000">
            <a:off x="4480652" y="314816"/>
            <a:ext cx="3841069" cy="5178124"/>
          </a:xfrm>
          <a:prstGeom prst="wedgeRectCallout">
            <a:avLst>
              <a:gd name="adj1" fmla="val -29695"/>
              <a:gd name="adj2" fmla="val 71690"/>
            </a:avLst>
          </a:prstGeom>
          <a:solidFill>
            <a:srgbClr val="C4E59F"/>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88E543-F54D-4E89-8E60-9316FF6EBA42}"/>
              </a:ext>
            </a:extLst>
          </p:cNvPr>
          <p:cNvPicPr>
            <a:picLocks noChangeAspect="1"/>
          </p:cNvPicPr>
          <p:nvPr/>
        </p:nvPicPr>
        <p:blipFill>
          <a:blip r:embed="rId4"/>
          <a:stretch>
            <a:fillRect/>
          </a:stretch>
        </p:blipFill>
        <p:spPr>
          <a:xfrm>
            <a:off x="3924307" y="1105243"/>
            <a:ext cx="4953757" cy="3597269"/>
          </a:xfrm>
          <a:prstGeom prst="rect">
            <a:avLst/>
          </a:prstGeom>
        </p:spPr>
      </p:pic>
      <p:sp>
        <p:nvSpPr>
          <p:cNvPr id="54" name="TextBox 53">
            <a:extLst>
              <a:ext uri="{FF2B5EF4-FFF2-40B4-BE49-F238E27FC236}">
                <a16:creationId xmlns:a16="http://schemas.microsoft.com/office/drawing/2014/main" id="{FD642FDC-A0CE-41EA-996B-8C3A2474454E}"/>
              </a:ext>
            </a:extLst>
          </p:cNvPr>
          <p:cNvSpPr txBox="1"/>
          <p:nvPr/>
        </p:nvSpPr>
        <p:spPr>
          <a:xfrm>
            <a:off x="3391948" y="4976586"/>
            <a:ext cx="2819400" cy="323165"/>
          </a:xfrm>
          <a:prstGeom prst="rect">
            <a:avLst/>
          </a:prstGeom>
          <a:noFill/>
        </p:spPr>
        <p:txBody>
          <a:bodyPr wrap="square" rtlCol="0">
            <a:spAutoFit/>
          </a:bodyPr>
          <a:lstStyle/>
          <a:p>
            <a:r>
              <a:rPr lang="en-US" sz="1500" b="1" dirty="0"/>
              <a:t>Pueblo</a:t>
            </a:r>
          </a:p>
        </p:txBody>
      </p:sp>
      <p:sp>
        <p:nvSpPr>
          <p:cNvPr id="55" name="TextBox 54">
            <a:extLst>
              <a:ext uri="{FF2B5EF4-FFF2-40B4-BE49-F238E27FC236}">
                <a16:creationId xmlns:a16="http://schemas.microsoft.com/office/drawing/2014/main" id="{DE17A16A-669B-45CC-ADD5-CFD32EF2AC5E}"/>
              </a:ext>
            </a:extLst>
          </p:cNvPr>
          <p:cNvSpPr txBox="1"/>
          <p:nvPr/>
        </p:nvSpPr>
        <p:spPr>
          <a:xfrm>
            <a:off x="2667000" y="2645925"/>
            <a:ext cx="2819400" cy="323165"/>
          </a:xfrm>
          <a:prstGeom prst="rect">
            <a:avLst/>
          </a:prstGeom>
          <a:noFill/>
        </p:spPr>
        <p:txBody>
          <a:bodyPr wrap="square" rtlCol="0">
            <a:spAutoFit/>
          </a:bodyPr>
          <a:lstStyle/>
          <a:p>
            <a:r>
              <a:rPr lang="en-US" sz="1500" b="1" dirty="0"/>
              <a:t>Fountain</a:t>
            </a:r>
          </a:p>
        </p:txBody>
      </p:sp>
      <p:sp>
        <p:nvSpPr>
          <p:cNvPr id="56" name="TextBox 55">
            <a:extLst>
              <a:ext uri="{FF2B5EF4-FFF2-40B4-BE49-F238E27FC236}">
                <a16:creationId xmlns:a16="http://schemas.microsoft.com/office/drawing/2014/main" id="{2DD37F78-00CB-443E-854A-89DF622868D0}"/>
              </a:ext>
            </a:extLst>
          </p:cNvPr>
          <p:cNvSpPr txBox="1"/>
          <p:nvPr/>
        </p:nvSpPr>
        <p:spPr>
          <a:xfrm>
            <a:off x="265936" y="1829480"/>
            <a:ext cx="1158937" cy="553998"/>
          </a:xfrm>
          <a:prstGeom prst="rect">
            <a:avLst/>
          </a:prstGeom>
          <a:noFill/>
        </p:spPr>
        <p:txBody>
          <a:bodyPr wrap="square" rtlCol="0">
            <a:spAutoFit/>
          </a:bodyPr>
          <a:lstStyle/>
          <a:p>
            <a:pPr algn="ctr"/>
            <a:r>
              <a:rPr lang="en-US" sz="1500" b="1" dirty="0"/>
              <a:t>Colorado </a:t>
            </a:r>
          </a:p>
          <a:p>
            <a:pPr algn="ctr"/>
            <a:r>
              <a:rPr lang="en-US" sz="1500" b="1" dirty="0"/>
              <a:t>Springs</a:t>
            </a:r>
          </a:p>
        </p:txBody>
      </p:sp>
      <p:sp>
        <p:nvSpPr>
          <p:cNvPr id="7" name="Arrow: Right 6">
            <a:extLst>
              <a:ext uri="{FF2B5EF4-FFF2-40B4-BE49-F238E27FC236}">
                <a16:creationId xmlns:a16="http://schemas.microsoft.com/office/drawing/2014/main" id="{3113D737-7BD6-4823-B2B1-A265B05B2361}"/>
              </a:ext>
            </a:extLst>
          </p:cNvPr>
          <p:cNvSpPr/>
          <p:nvPr/>
        </p:nvSpPr>
        <p:spPr>
          <a:xfrm rot="20302522">
            <a:off x="1436779" y="1900209"/>
            <a:ext cx="381000" cy="3048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7E45754-9625-43E7-AC4A-9955337453EF}"/>
              </a:ext>
            </a:extLst>
          </p:cNvPr>
          <p:cNvSpPr/>
          <p:nvPr/>
        </p:nvSpPr>
        <p:spPr>
          <a:xfrm>
            <a:off x="132621" y="3475204"/>
            <a:ext cx="2825550" cy="1501381"/>
          </a:xfrm>
          <a:prstGeom prst="rect">
            <a:avLst/>
          </a:prstGeom>
          <a:solidFill>
            <a:schemeClr val="tx1"/>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TextBox 22">
            <a:extLst>
              <a:ext uri="{FF2B5EF4-FFF2-40B4-BE49-F238E27FC236}">
                <a16:creationId xmlns:a16="http://schemas.microsoft.com/office/drawing/2014/main" id="{B7954181-7747-45C0-87A7-65DDF129FC02}"/>
              </a:ext>
            </a:extLst>
          </p:cNvPr>
          <p:cNvSpPr txBox="1"/>
          <p:nvPr/>
        </p:nvSpPr>
        <p:spPr>
          <a:xfrm>
            <a:off x="471553" y="3665319"/>
            <a:ext cx="2819400" cy="323165"/>
          </a:xfrm>
          <a:prstGeom prst="rect">
            <a:avLst/>
          </a:prstGeom>
          <a:noFill/>
        </p:spPr>
        <p:txBody>
          <a:bodyPr wrap="square" rtlCol="0">
            <a:spAutoFit/>
          </a:bodyPr>
          <a:lstStyle/>
          <a:p>
            <a:r>
              <a:rPr lang="en-US" sz="1500" b="1" dirty="0">
                <a:solidFill>
                  <a:schemeClr val="bg1"/>
                </a:solidFill>
              </a:rPr>
              <a:t>Precipitation Site</a:t>
            </a:r>
          </a:p>
        </p:txBody>
      </p:sp>
      <p:sp>
        <p:nvSpPr>
          <p:cNvPr id="24" name="TextBox 23">
            <a:extLst>
              <a:ext uri="{FF2B5EF4-FFF2-40B4-BE49-F238E27FC236}">
                <a16:creationId xmlns:a16="http://schemas.microsoft.com/office/drawing/2014/main" id="{6867E9B8-CBFC-4092-B275-70F4432FE919}"/>
              </a:ext>
            </a:extLst>
          </p:cNvPr>
          <p:cNvSpPr txBox="1"/>
          <p:nvPr/>
        </p:nvSpPr>
        <p:spPr>
          <a:xfrm>
            <a:off x="473360" y="4341033"/>
            <a:ext cx="2539746" cy="553998"/>
          </a:xfrm>
          <a:prstGeom prst="rect">
            <a:avLst/>
          </a:prstGeom>
          <a:noFill/>
        </p:spPr>
        <p:txBody>
          <a:bodyPr wrap="square" rtlCol="0">
            <a:spAutoFit/>
          </a:bodyPr>
          <a:lstStyle/>
          <a:p>
            <a:pPr algn="ctr"/>
            <a:r>
              <a:rPr lang="en-US" sz="1500" b="1" dirty="0" err="1">
                <a:solidFill>
                  <a:schemeClr val="bg1"/>
                </a:solidFill>
              </a:rPr>
              <a:t>Streamgage</a:t>
            </a:r>
            <a:r>
              <a:rPr lang="en-US" sz="1500" b="1" dirty="0">
                <a:solidFill>
                  <a:schemeClr val="bg1"/>
                </a:solidFill>
              </a:rPr>
              <a:t>/Precipitation Site</a:t>
            </a:r>
          </a:p>
        </p:txBody>
      </p:sp>
      <p:pic>
        <p:nvPicPr>
          <p:cNvPr id="26" name="Picture 25">
            <a:extLst>
              <a:ext uri="{FF2B5EF4-FFF2-40B4-BE49-F238E27FC236}">
                <a16:creationId xmlns:a16="http://schemas.microsoft.com/office/drawing/2014/main" id="{515C1E28-AE5C-4A28-A4C0-AFB5B26A24EF}"/>
              </a:ext>
            </a:extLst>
          </p:cNvPr>
          <p:cNvPicPr>
            <a:picLocks noChangeAspect="1"/>
          </p:cNvPicPr>
          <p:nvPr/>
        </p:nvPicPr>
        <p:blipFill>
          <a:blip r:embed="rId5"/>
          <a:stretch>
            <a:fillRect/>
          </a:stretch>
        </p:blipFill>
        <p:spPr>
          <a:xfrm>
            <a:off x="159048" y="3554566"/>
            <a:ext cx="386207" cy="573081"/>
          </a:xfrm>
          <a:prstGeom prst="rect">
            <a:avLst/>
          </a:prstGeom>
        </p:spPr>
      </p:pic>
      <p:pic>
        <p:nvPicPr>
          <p:cNvPr id="27" name="Picture 26">
            <a:extLst>
              <a:ext uri="{FF2B5EF4-FFF2-40B4-BE49-F238E27FC236}">
                <a16:creationId xmlns:a16="http://schemas.microsoft.com/office/drawing/2014/main" id="{6DB53475-67A0-4ED0-984B-1680DD008AB7}"/>
              </a:ext>
            </a:extLst>
          </p:cNvPr>
          <p:cNvPicPr>
            <a:picLocks noChangeAspect="1"/>
          </p:cNvPicPr>
          <p:nvPr/>
        </p:nvPicPr>
        <p:blipFill>
          <a:blip r:embed="rId6"/>
          <a:stretch>
            <a:fillRect/>
          </a:stretch>
        </p:blipFill>
        <p:spPr>
          <a:xfrm>
            <a:off x="159049" y="4258420"/>
            <a:ext cx="386206" cy="61338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D9D9D9"/>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DF88FAC4-C2ED-4534-AC15-8DA9B918C309}"/>
              </a:ext>
            </a:extLst>
          </p:cNvPr>
          <p:cNvSpPr/>
          <p:nvPr/>
        </p:nvSpPr>
        <p:spPr>
          <a:xfrm>
            <a:off x="0" y="896938"/>
            <a:ext cx="4822825" cy="5961062"/>
          </a:xfrm>
          <a:prstGeom prst="rect">
            <a:avLst/>
          </a:prstGeom>
          <a:solidFill>
            <a:srgbClr val="7FDFD5"/>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a:extLst>
              <a:ext uri="{FF2B5EF4-FFF2-40B4-BE49-F238E27FC236}">
                <a16:creationId xmlns:a16="http://schemas.microsoft.com/office/drawing/2014/main" id="{3DC52510-8404-411A-91B7-4B210EF4222E}"/>
              </a:ext>
            </a:extLst>
          </p:cNvPr>
          <p:cNvSpPr/>
          <p:nvPr/>
        </p:nvSpPr>
        <p:spPr>
          <a:xfrm>
            <a:off x="0" y="0"/>
            <a:ext cx="9144000" cy="762000"/>
          </a:xfrm>
          <a:prstGeom prst="rect">
            <a:avLst/>
          </a:prstGeom>
          <a:solidFill>
            <a:srgbClr val="FFFFCC"/>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20" name="TextBox 36">
            <a:extLst>
              <a:ext uri="{FF2B5EF4-FFF2-40B4-BE49-F238E27FC236}">
                <a16:creationId xmlns:a16="http://schemas.microsoft.com/office/drawing/2014/main" id="{B58B463B-93AE-420F-9F0D-14965227DBEE}"/>
              </a:ext>
            </a:extLst>
          </p:cNvPr>
          <p:cNvSpPr txBox="1">
            <a:spLocks noChangeArrowheads="1"/>
          </p:cNvSpPr>
          <p:nvPr/>
        </p:nvSpPr>
        <p:spPr bwMode="auto">
          <a:xfrm>
            <a:off x="52388" y="76200"/>
            <a:ext cx="909161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3000" b="1">
                <a:solidFill>
                  <a:schemeClr val="bg1"/>
                </a:solidFill>
              </a:rPr>
              <a:t>How Precipitation is Monitored</a:t>
            </a:r>
          </a:p>
        </p:txBody>
      </p:sp>
      <p:pic>
        <p:nvPicPr>
          <p:cNvPr id="9221" name="Picture 6">
            <a:extLst>
              <a:ext uri="{FF2B5EF4-FFF2-40B4-BE49-F238E27FC236}">
                <a16:creationId xmlns:a16="http://schemas.microsoft.com/office/drawing/2014/main" id="{CAA3A029-5007-4F40-8E57-40897F18D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03" y="1039812"/>
            <a:ext cx="4589463" cy="5700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peech Bubble: Rectangle 13">
            <a:extLst>
              <a:ext uri="{FF2B5EF4-FFF2-40B4-BE49-F238E27FC236}">
                <a16:creationId xmlns:a16="http://schemas.microsoft.com/office/drawing/2014/main" id="{D3CE0E69-DD2D-408A-819D-4EADDDE6044A}"/>
              </a:ext>
            </a:extLst>
          </p:cNvPr>
          <p:cNvSpPr/>
          <p:nvPr/>
        </p:nvSpPr>
        <p:spPr>
          <a:xfrm>
            <a:off x="4738688" y="1371600"/>
            <a:ext cx="4256087" cy="2819400"/>
          </a:xfrm>
          <a:prstGeom prst="wedgeRectCallout">
            <a:avLst>
              <a:gd name="adj1" fmla="val -98099"/>
              <a:gd name="adj2" fmla="val 4132"/>
            </a:avLst>
          </a:prstGeom>
          <a:solidFill>
            <a:srgbClr val="C4E59F"/>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3">
            <a:extLst>
              <a:ext uri="{FF2B5EF4-FFF2-40B4-BE49-F238E27FC236}">
                <a16:creationId xmlns:a16="http://schemas.microsoft.com/office/drawing/2014/main" id="{393ECEEB-4E4E-4469-94D4-06A6C70351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4269" y="1524000"/>
            <a:ext cx="3944924" cy="255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6A5ECF-CAB5-4622-996A-2E9D5BBFF1A7}"/>
              </a:ext>
            </a:extLst>
          </p:cNvPr>
          <p:cNvSpPr/>
          <p:nvPr/>
        </p:nvSpPr>
        <p:spPr>
          <a:xfrm>
            <a:off x="0" y="0"/>
            <a:ext cx="9128125"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F88FAC4-C2ED-4534-AC15-8DA9B918C309}"/>
              </a:ext>
            </a:extLst>
          </p:cNvPr>
          <p:cNvSpPr/>
          <p:nvPr/>
        </p:nvSpPr>
        <p:spPr>
          <a:xfrm>
            <a:off x="838200" y="844550"/>
            <a:ext cx="7467600" cy="4946650"/>
          </a:xfrm>
          <a:prstGeom prst="rect">
            <a:avLst/>
          </a:prstGeom>
          <a:solidFill>
            <a:srgbClr val="7FDFD5"/>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3">
            <a:extLst>
              <a:ext uri="{FF2B5EF4-FFF2-40B4-BE49-F238E27FC236}">
                <a16:creationId xmlns:a16="http://schemas.microsoft.com/office/drawing/2014/main" id="{16022BD7-DB54-4923-A444-C3FCB4974219}"/>
              </a:ext>
            </a:extLst>
          </p:cNvPr>
          <p:cNvPicPr>
            <a:picLocks noChangeAspect="1"/>
          </p:cNvPicPr>
          <p:nvPr/>
        </p:nvPicPr>
        <p:blipFill>
          <a:blip r:embed="rId3"/>
          <a:stretch>
            <a:fillRect/>
          </a:stretch>
        </p:blipFill>
        <p:spPr>
          <a:xfrm>
            <a:off x="922724" y="906463"/>
            <a:ext cx="7306876" cy="4808537"/>
          </a:xfrm>
          <a:prstGeom prst="rect">
            <a:avLst/>
          </a:prstGeom>
        </p:spPr>
      </p:pic>
      <p:sp>
        <p:nvSpPr>
          <p:cNvPr id="34" name="Rectangle 33">
            <a:extLst>
              <a:ext uri="{FF2B5EF4-FFF2-40B4-BE49-F238E27FC236}">
                <a16:creationId xmlns:a16="http://schemas.microsoft.com/office/drawing/2014/main" id="{E9B8DE29-DB71-43E5-9D08-3E2ED0160C65}"/>
              </a:ext>
            </a:extLst>
          </p:cNvPr>
          <p:cNvSpPr/>
          <p:nvPr/>
        </p:nvSpPr>
        <p:spPr>
          <a:xfrm>
            <a:off x="-11947" y="5852799"/>
            <a:ext cx="9128125" cy="996950"/>
          </a:xfrm>
          <a:prstGeom prst="rect">
            <a:avLst/>
          </a:prstGeom>
          <a:solidFill>
            <a:srgbClr val="FFFFCC"/>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26" name="TextBox 6">
            <a:extLst>
              <a:ext uri="{FF2B5EF4-FFF2-40B4-BE49-F238E27FC236}">
                <a16:creationId xmlns:a16="http://schemas.microsoft.com/office/drawing/2014/main" id="{117728B4-3117-4568-9F2C-DB08AC299F32}"/>
              </a:ext>
            </a:extLst>
          </p:cNvPr>
          <p:cNvSpPr txBox="1">
            <a:spLocks noChangeArrowheads="1"/>
          </p:cNvSpPr>
          <p:nvPr/>
        </p:nvSpPr>
        <p:spPr bwMode="auto">
          <a:xfrm>
            <a:off x="-11948" y="6360064"/>
            <a:ext cx="91281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defRPr/>
            </a:pPr>
            <a:r>
              <a:rPr lang="en-US" altLang="en-US" sz="1950" b="1" dirty="0">
                <a:solidFill>
                  <a:schemeClr val="bg1"/>
                </a:solidFill>
              </a:rPr>
              <a:t>https://maps.waterdata.usgs.gov/mapper/index.html</a:t>
            </a:r>
          </a:p>
        </p:txBody>
      </p:sp>
      <p:sp>
        <p:nvSpPr>
          <p:cNvPr id="36" name="Rectangle 35">
            <a:extLst>
              <a:ext uri="{FF2B5EF4-FFF2-40B4-BE49-F238E27FC236}">
                <a16:creationId xmlns:a16="http://schemas.microsoft.com/office/drawing/2014/main" id="{3DC52510-8404-411A-91B7-4B210EF4222E}"/>
              </a:ext>
            </a:extLst>
          </p:cNvPr>
          <p:cNvSpPr/>
          <p:nvPr/>
        </p:nvSpPr>
        <p:spPr>
          <a:xfrm>
            <a:off x="0" y="0"/>
            <a:ext cx="9144000" cy="771525"/>
          </a:xfrm>
          <a:prstGeom prst="rect">
            <a:avLst/>
          </a:prstGeom>
          <a:solidFill>
            <a:srgbClr val="FFFFCC"/>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74" name="TextBox 36">
            <a:extLst>
              <a:ext uri="{FF2B5EF4-FFF2-40B4-BE49-F238E27FC236}">
                <a16:creationId xmlns:a16="http://schemas.microsoft.com/office/drawing/2014/main" id="{DE62454C-DE0F-443F-9F08-2940DAF40F0F}"/>
              </a:ext>
            </a:extLst>
          </p:cNvPr>
          <p:cNvSpPr txBox="1">
            <a:spLocks noChangeArrowheads="1"/>
          </p:cNvSpPr>
          <p:nvPr/>
        </p:nvSpPr>
        <p:spPr bwMode="auto">
          <a:xfrm>
            <a:off x="52388" y="134938"/>
            <a:ext cx="90916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3000" b="1">
                <a:solidFill>
                  <a:schemeClr val="bg1"/>
                </a:solidFill>
              </a:rPr>
              <a:t>USGS Colorado Real-Time Streamgage Network</a:t>
            </a:r>
          </a:p>
        </p:txBody>
      </p:sp>
      <p:sp>
        <p:nvSpPr>
          <p:cNvPr id="11" name="TextBox 6">
            <a:extLst>
              <a:ext uri="{FF2B5EF4-FFF2-40B4-BE49-F238E27FC236}">
                <a16:creationId xmlns:a16="http://schemas.microsoft.com/office/drawing/2014/main" id="{086C5C25-190E-4DF6-95F7-60F012A59AD2}"/>
              </a:ext>
            </a:extLst>
          </p:cNvPr>
          <p:cNvSpPr txBox="1">
            <a:spLocks noChangeArrowheads="1"/>
          </p:cNvSpPr>
          <p:nvPr/>
        </p:nvSpPr>
        <p:spPr bwMode="auto">
          <a:xfrm>
            <a:off x="-59245" y="5976193"/>
            <a:ext cx="91281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defRPr/>
            </a:pPr>
            <a:r>
              <a:rPr lang="en-US" altLang="en-US" sz="1950" b="1" dirty="0">
                <a:solidFill>
                  <a:schemeClr val="bg1"/>
                </a:solidFill>
              </a:rPr>
              <a:t>USGS Mapper</a:t>
            </a:r>
          </a:p>
        </p:txBody>
      </p:sp>
      <p:sp>
        <p:nvSpPr>
          <p:cNvPr id="10" name="TextBox 9">
            <a:extLst>
              <a:ext uri="{FF2B5EF4-FFF2-40B4-BE49-F238E27FC236}">
                <a16:creationId xmlns:a16="http://schemas.microsoft.com/office/drawing/2014/main" id="{78A456CF-6A33-4AFA-AAFF-E9B192AB4776}"/>
              </a:ext>
            </a:extLst>
          </p:cNvPr>
          <p:cNvSpPr txBox="1"/>
          <p:nvPr/>
        </p:nvSpPr>
        <p:spPr>
          <a:xfrm>
            <a:off x="4153955" y="4858435"/>
            <a:ext cx="2819400" cy="323165"/>
          </a:xfrm>
          <a:prstGeom prst="rect">
            <a:avLst/>
          </a:prstGeom>
          <a:noFill/>
        </p:spPr>
        <p:txBody>
          <a:bodyPr wrap="square" rtlCol="0">
            <a:spAutoFit/>
          </a:bodyPr>
          <a:lstStyle/>
          <a:p>
            <a:r>
              <a:rPr lang="en-US" sz="1500" b="1" dirty="0"/>
              <a:t>Pueblo</a:t>
            </a:r>
          </a:p>
        </p:txBody>
      </p:sp>
      <p:sp>
        <p:nvSpPr>
          <p:cNvPr id="12" name="TextBox 11">
            <a:extLst>
              <a:ext uri="{FF2B5EF4-FFF2-40B4-BE49-F238E27FC236}">
                <a16:creationId xmlns:a16="http://schemas.microsoft.com/office/drawing/2014/main" id="{E37B3C2F-D041-427B-9A30-663626E18A36}"/>
              </a:ext>
            </a:extLst>
          </p:cNvPr>
          <p:cNvSpPr txBox="1"/>
          <p:nvPr/>
        </p:nvSpPr>
        <p:spPr>
          <a:xfrm>
            <a:off x="4800600" y="3073178"/>
            <a:ext cx="2819400" cy="323165"/>
          </a:xfrm>
          <a:prstGeom prst="rect">
            <a:avLst/>
          </a:prstGeom>
          <a:noFill/>
        </p:spPr>
        <p:txBody>
          <a:bodyPr wrap="square" rtlCol="0">
            <a:spAutoFit/>
          </a:bodyPr>
          <a:lstStyle/>
          <a:p>
            <a:r>
              <a:rPr lang="en-US" sz="1500" b="1" dirty="0"/>
              <a:t>Fountain</a:t>
            </a:r>
          </a:p>
        </p:txBody>
      </p:sp>
      <p:sp>
        <p:nvSpPr>
          <p:cNvPr id="13" name="TextBox 12">
            <a:extLst>
              <a:ext uri="{FF2B5EF4-FFF2-40B4-BE49-F238E27FC236}">
                <a16:creationId xmlns:a16="http://schemas.microsoft.com/office/drawing/2014/main" id="{5563F33A-C9ED-450E-A625-114C7E0BFE91}"/>
              </a:ext>
            </a:extLst>
          </p:cNvPr>
          <p:cNvSpPr txBox="1"/>
          <p:nvPr/>
        </p:nvSpPr>
        <p:spPr>
          <a:xfrm>
            <a:off x="1374713" y="1588650"/>
            <a:ext cx="1158937" cy="553998"/>
          </a:xfrm>
          <a:prstGeom prst="rect">
            <a:avLst/>
          </a:prstGeom>
          <a:noFill/>
        </p:spPr>
        <p:txBody>
          <a:bodyPr wrap="square" rtlCol="0">
            <a:spAutoFit/>
          </a:bodyPr>
          <a:lstStyle/>
          <a:p>
            <a:pPr algn="ctr"/>
            <a:r>
              <a:rPr lang="en-US" sz="1500" b="1" dirty="0"/>
              <a:t>Colorado </a:t>
            </a:r>
          </a:p>
          <a:p>
            <a:pPr algn="ctr"/>
            <a:r>
              <a:rPr lang="en-US" sz="1500" b="1" dirty="0"/>
              <a:t>Springs</a:t>
            </a:r>
          </a:p>
        </p:txBody>
      </p:sp>
      <p:sp>
        <p:nvSpPr>
          <p:cNvPr id="14" name="Arrow: Right 13">
            <a:extLst>
              <a:ext uri="{FF2B5EF4-FFF2-40B4-BE49-F238E27FC236}">
                <a16:creationId xmlns:a16="http://schemas.microsoft.com/office/drawing/2014/main" id="{39A119CF-6101-446B-A621-846C80837EC6}"/>
              </a:ext>
            </a:extLst>
          </p:cNvPr>
          <p:cNvSpPr/>
          <p:nvPr/>
        </p:nvSpPr>
        <p:spPr>
          <a:xfrm>
            <a:off x="2533650" y="1758526"/>
            <a:ext cx="381000" cy="3048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3791721-B226-4B26-9DBF-F10AB75D7C91}"/>
              </a:ext>
            </a:extLst>
          </p:cNvPr>
          <p:cNvSpPr/>
          <p:nvPr/>
        </p:nvSpPr>
        <p:spPr>
          <a:xfrm>
            <a:off x="5299868" y="1016177"/>
            <a:ext cx="2825550" cy="1217440"/>
          </a:xfrm>
          <a:prstGeom prst="rect">
            <a:avLst/>
          </a:prstGeom>
          <a:solidFill>
            <a:schemeClr val="tx1"/>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TextBox 26">
            <a:extLst>
              <a:ext uri="{FF2B5EF4-FFF2-40B4-BE49-F238E27FC236}">
                <a16:creationId xmlns:a16="http://schemas.microsoft.com/office/drawing/2014/main" id="{FFEB9EE8-9B66-4510-9085-98D4BCA6D54C}"/>
              </a:ext>
            </a:extLst>
          </p:cNvPr>
          <p:cNvSpPr txBox="1"/>
          <p:nvPr/>
        </p:nvSpPr>
        <p:spPr>
          <a:xfrm>
            <a:off x="5638800" y="1103407"/>
            <a:ext cx="2819400" cy="323165"/>
          </a:xfrm>
          <a:prstGeom prst="rect">
            <a:avLst/>
          </a:prstGeom>
          <a:noFill/>
        </p:spPr>
        <p:txBody>
          <a:bodyPr wrap="square" rtlCol="0">
            <a:spAutoFit/>
          </a:bodyPr>
          <a:lstStyle/>
          <a:p>
            <a:r>
              <a:rPr lang="en-US" sz="1500" b="1" dirty="0" err="1">
                <a:solidFill>
                  <a:schemeClr val="bg1"/>
                </a:solidFill>
              </a:rPr>
              <a:t>Streamgage</a:t>
            </a:r>
            <a:r>
              <a:rPr lang="en-US" sz="1500" b="1" dirty="0">
                <a:solidFill>
                  <a:schemeClr val="bg1"/>
                </a:solidFill>
              </a:rPr>
              <a:t> Site</a:t>
            </a:r>
          </a:p>
        </p:txBody>
      </p:sp>
      <p:sp>
        <p:nvSpPr>
          <p:cNvPr id="29" name="TextBox 28">
            <a:extLst>
              <a:ext uri="{FF2B5EF4-FFF2-40B4-BE49-F238E27FC236}">
                <a16:creationId xmlns:a16="http://schemas.microsoft.com/office/drawing/2014/main" id="{2FBFAD9D-9967-4EA6-A5FA-97554E2C21AC}"/>
              </a:ext>
            </a:extLst>
          </p:cNvPr>
          <p:cNvSpPr txBox="1"/>
          <p:nvPr/>
        </p:nvSpPr>
        <p:spPr>
          <a:xfrm>
            <a:off x="5640607" y="1600200"/>
            <a:ext cx="2539746" cy="553998"/>
          </a:xfrm>
          <a:prstGeom prst="rect">
            <a:avLst/>
          </a:prstGeom>
          <a:noFill/>
        </p:spPr>
        <p:txBody>
          <a:bodyPr wrap="square" rtlCol="0">
            <a:spAutoFit/>
          </a:bodyPr>
          <a:lstStyle/>
          <a:p>
            <a:pPr algn="ctr"/>
            <a:r>
              <a:rPr lang="en-US" sz="1500" b="1" dirty="0" err="1">
                <a:solidFill>
                  <a:schemeClr val="bg1"/>
                </a:solidFill>
              </a:rPr>
              <a:t>Streamgage</a:t>
            </a:r>
            <a:r>
              <a:rPr lang="en-US" sz="1500" b="1" dirty="0">
                <a:solidFill>
                  <a:schemeClr val="bg1"/>
                </a:solidFill>
              </a:rPr>
              <a:t>/Precipitation Site</a:t>
            </a:r>
          </a:p>
        </p:txBody>
      </p:sp>
      <p:pic>
        <p:nvPicPr>
          <p:cNvPr id="30" name="Picture 29">
            <a:extLst>
              <a:ext uri="{FF2B5EF4-FFF2-40B4-BE49-F238E27FC236}">
                <a16:creationId xmlns:a16="http://schemas.microsoft.com/office/drawing/2014/main" id="{632D29AE-2ECB-437D-8FB2-B42BAA9008B5}"/>
              </a:ext>
            </a:extLst>
          </p:cNvPr>
          <p:cNvPicPr>
            <a:picLocks noChangeAspect="1"/>
          </p:cNvPicPr>
          <p:nvPr/>
        </p:nvPicPr>
        <p:blipFill>
          <a:blip r:embed="rId4"/>
          <a:stretch>
            <a:fillRect/>
          </a:stretch>
        </p:blipFill>
        <p:spPr>
          <a:xfrm>
            <a:off x="5326295" y="1038896"/>
            <a:ext cx="386207" cy="630805"/>
          </a:xfrm>
          <a:prstGeom prst="rect">
            <a:avLst/>
          </a:prstGeom>
        </p:spPr>
      </p:pic>
      <p:pic>
        <p:nvPicPr>
          <p:cNvPr id="32" name="Picture 31">
            <a:extLst>
              <a:ext uri="{FF2B5EF4-FFF2-40B4-BE49-F238E27FC236}">
                <a16:creationId xmlns:a16="http://schemas.microsoft.com/office/drawing/2014/main" id="{D6392375-A4B6-42B6-9060-C46C3DFB188F}"/>
              </a:ext>
            </a:extLst>
          </p:cNvPr>
          <p:cNvPicPr>
            <a:picLocks noChangeAspect="1"/>
          </p:cNvPicPr>
          <p:nvPr/>
        </p:nvPicPr>
        <p:blipFill>
          <a:blip r:embed="rId5"/>
          <a:stretch>
            <a:fillRect/>
          </a:stretch>
        </p:blipFill>
        <p:spPr>
          <a:xfrm>
            <a:off x="5326296" y="1596414"/>
            <a:ext cx="386206" cy="613386"/>
          </a:xfrm>
          <a:prstGeom prst="rect">
            <a:avLst/>
          </a:prstGeom>
        </p:spPr>
      </p:pic>
    </p:spTree>
    <p:extLst>
      <p:ext uri="{BB962C8B-B14F-4D97-AF65-F5344CB8AC3E}">
        <p14:creationId xmlns:p14="http://schemas.microsoft.com/office/powerpoint/2010/main" val="3851500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D9D9D9"/>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DF88FAC4-C2ED-4534-AC15-8DA9B918C309}"/>
              </a:ext>
            </a:extLst>
          </p:cNvPr>
          <p:cNvSpPr/>
          <p:nvPr/>
        </p:nvSpPr>
        <p:spPr>
          <a:xfrm>
            <a:off x="1" y="896938"/>
            <a:ext cx="9144000" cy="5961062"/>
          </a:xfrm>
          <a:prstGeom prst="rect">
            <a:avLst/>
          </a:prstGeom>
          <a:solidFill>
            <a:srgbClr val="7FDFD5"/>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a:extLst>
              <a:ext uri="{FF2B5EF4-FFF2-40B4-BE49-F238E27FC236}">
                <a16:creationId xmlns:a16="http://schemas.microsoft.com/office/drawing/2014/main" id="{3DC52510-8404-411A-91B7-4B210EF4222E}"/>
              </a:ext>
            </a:extLst>
          </p:cNvPr>
          <p:cNvSpPr/>
          <p:nvPr/>
        </p:nvSpPr>
        <p:spPr>
          <a:xfrm>
            <a:off x="0" y="0"/>
            <a:ext cx="9144000" cy="762000"/>
          </a:xfrm>
          <a:prstGeom prst="rect">
            <a:avLst/>
          </a:prstGeom>
          <a:solidFill>
            <a:srgbClr val="FFFFCC"/>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20" name="TextBox 36">
            <a:extLst>
              <a:ext uri="{FF2B5EF4-FFF2-40B4-BE49-F238E27FC236}">
                <a16:creationId xmlns:a16="http://schemas.microsoft.com/office/drawing/2014/main" id="{B58B463B-93AE-420F-9F0D-14965227DBEE}"/>
              </a:ext>
            </a:extLst>
          </p:cNvPr>
          <p:cNvSpPr txBox="1">
            <a:spLocks noChangeArrowheads="1"/>
          </p:cNvSpPr>
          <p:nvPr/>
        </p:nvSpPr>
        <p:spPr bwMode="auto">
          <a:xfrm>
            <a:off x="52388" y="76200"/>
            <a:ext cx="909161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3000" b="1" dirty="0">
                <a:solidFill>
                  <a:schemeClr val="bg1"/>
                </a:solidFill>
              </a:rPr>
              <a:t>How Streamflow is Monitored</a:t>
            </a:r>
          </a:p>
        </p:txBody>
      </p:sp>
      <p:pic>
        <p:nvPicPr>
          <p:cNvPr id="13" name="Picture 3">
            <a:extLst>
              <a:ext uri="{FF2B5EF4-FFF2-40B4-BE49-F238E27FC236}">
                <a16:creationId xmlns:a16="http://schemas.microsoft.com/office/drawing/2014/main" id="{1B0C7530-F4CC-4067-92B9-DFC92D1E39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8538" y="2158147"/>
            <a:ext cx="5185324" cy="3152441"/>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13">
            <a:extLst>
              <a:ext uri="{FF2B5EF4-FFF2-40B4-BE49-F238E27FC236}">
                <a16:creationId xmlns:a16="http://schemas.microsoft.com/office/drawing/2014/main" id="{D9788FDC-A51A-4F99-85B4-8D6EF631F28F}"/>
              </a:ext>
            </a:extLst>
          </p:cNvPr>
          <p:cNvPicPr>
            <a:picLocks noChangeAspect="1"/>
          </p:cNvPicPr>
          <p:nvPr/>
        </p:nvPicPr>
        <p:blipFill>
          <a:blip r:embed="rId4"/>
          <a:stretch>
            <a:fillRect/>
          </a:stretch>
        </p:blipFill>
        <p:spPr>
          <a:xfrm>
            <a:off x="90138" y="2145546"/>
            <a:ext cx="3556536" cy="4609270"/>
          </a:xfrm>
          <a:prstGeom prst="rect">
            <a:avLst/>
          </a:prstGeom>
        </p:spPr>
      </p:pic>
      <p:sp>
        <p:nvSpPr>
          <p:cNvPr id="15" name="TextBox 36">
            <a:extLst>
              <a:ext uri="{FF2B5EF4-FFF2-40B4-BE49-F238E27FC236}">
                <a16:creationId xmlns:a16="http://schemas.microsoft.com/office/drawing/2014/main" id="{5EDF424B-0222-41BE-A9D8-8823D3EE88C4}"/>
              </a:ext>
            </a:extLst>
          </p:cNvPr>
          <p:cNvSpPr txBox="1">
            <a:spLocks noChangeArrowheads="1"/>
          </p:cNvSpPr>
          <p:nvPr/>
        </p:nvSpPr>
        <p:spPr bwMode="auto">
          <a:xfrm>
            <a:off x="0" y="91440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2400" b="1" u="sng" dirty="0">
                <a:solidFill>
                  <a:schemeClr val="bg1"/>
                </a:solidFill>
              </a:rPr>
              <a:t>Gage Height or Stage</a:t>
            </a:r>
          </a:p>
          <a:p>
            <a:pPr algn="ctr"/>
            <a:r>
              <a:rPr lang="en-US" altLang="en-US" sz="2400" b="1" dirty="0">
                <a:solidFill>
                  <a:schemeClr val="bg1"/>
                </a:solidFill>
              </a:rPr>
              <a:t>Measure the height of the water surface above an established altitude </a:t>
            </a:r>
          </a:p>
        </p:txBody>
      </p:sp>
      <p:sp>
        <p:nvSpPr>
          <p:cNvPr id="16" name="TextBox 36">
            <a:extLst>
              <a:ext uri="{FF2B5EF4-FFF2-40B4-BE49-F238E27FC236}">
                <a16:creationId xmlns:a16="http://schemas.microsoft.com/office/drawing/2014/main" id="{E04B62C1-6E31-4F47-912A-5A5C9005BF94}"/>
              </a:ext>
            </a:extLst>
          </p:cNvPr>
          <p:cNvSpPr txBox="1">
            <a:spLocks noChangeArrowheads="1"/>
          </p:cNvSpPr>
          <p:nvPr/>
        </p:nvSpPr>
        <p:spPr bwMode="auto">
          <a:xfrm>
            <a:off x="3868538" y="5607119"/>
            <a:ext cx="518532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2000" b="1" dirty="0">
                <a:solidFill>
                  <a:schemeClr val="bg1"/>
                </a:solidFill>
              </a:rPr>
              <a:t>Survey stage reference elevations near a </a:t>
            </a:r>
            <a:r>
              <a:rPr lang="en-US" altLang="en-US" sz="2000" b="1" dirty="0" err="1">
                <a:solidFill>
                  <a:schemeClr val="bg1"/>
                </a:solidFill>
              </a:rPr>
              <a:t>streamgage</a:t>
            </a:r>
            <a:r>
              <a:rPr lang="en-US" altLang="en-US" sz="2000" b="1" dirty="0">
                <a:solidFill>
                  <a:schemeClr val="bg1"/>
                </a:solidFill>
              </a:rPr>
              <a:t> location</a:t>
            </a:r>
          </a:p>
        </p:txBody>
      </p:sp>
    </p:spTree>
    <p:extLst>
      <p:ext uri="{BB962C8B-B14F-4D97-AF65-F5344CB8AC3E}">
        <p14:creationId xmlns:p14="http://schemas.microsoft.com/office/powerpoint/2010/main" val="177652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D9D9D9"/>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DF88FAC4-C2ED-4534-AC15-8DA9B918C309}"/>
              </a:ext>
            </a:extLst>
          </p:cNvPr>
          <p:cNvSpPr/>
          <p:nvPr/>
        </p:nvSpPr>
        <p:spPr>
          <a:xfrm>
            <a:off x="1" y="896938"/>
            <a:ext cx="9144000" cy="5961062"/>
          </a:xfrm>
          <a:prstGeom prst="rect">
            <a:avLst/>
          </a:prstGeom>
          <a:solidFill>
            <a:srgbClr val="7FDFD5"/>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a:extLst>
              <a:ext uri="{FF2B5EF4-FFF2-40B4-BE49-F238E27FC236}">
                <a16:creationId xmlns:a16="http://schemas.microsoft.com/office/drawing/2014/main" id="{3DC52510-8404-411A-91B7-4B210EF4222E}"/>
              </a:ext>
            </a:extLst>
          </p:cNvPr>
          <p:cNvSpPr/>
          <p:nvPr/>
        </p:nvSpPr>
        <p:spPr>
          <a:xfrm>
            <a:off x="0" y="0"/>
            <a:ext cx="9144000" cy="762000"/>
          </a:xfrm>
          <a:prstGeom prst="rect">
            <a:avLst/>
          </a:prstGeom>
          <a:solidFill>
            <a:srgbClr val="FFFFCC"/>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20" name="TextBox 36">
            <a:extLst>
              <a:ext uri="{FF2B5EF4-FFF2-40B4-BE49-F238E27FC236}">
                <a16:creationId xmlns:a16="http://schemas.microsoft.com/office/drawing/2014/main" id="{B58B463B-93AE-420F-9F0D-14965227DBEE}"/>
              </a:ext>
            </a:extLst>
          </p:cNvPr>
          <p:cNvSpPr txBox="1">
            <a:spLocks noChangeArrowheads="1"/>
          </p:cNvSpPr>
          <p:nvPr/>
        </p:nvSpPr>
        <p:spPr bwMode="auto">
          <a:xfrm>
            <a:off x="52388" y="76200"/>
            <a:ext cx="909161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3000" b="1" dirty="0">
                <a:solidFill>
                  <a:schemeClr val="bg1"/>
                </a:solidFill>
              </a:rPr>
              <a:t>How Streamflow is Monitored</a:t>
            </a:r>
          </a:p>
        </p:txBody>
      </p:sp>
      <p:pic>
        <p:nvPicPr>
          <p:cNvPr id="3" name="Picture 2">
            <a:extLst>
              <a:ext uri="{FF2B5EF4-FFF2-40B4-BE49-F238E27FC236}">
                <a16:creationId xmlns:a16="http://schemas.microsoft.com/office/drawing/2014/main" id="{8BDBFD9A-BA41-4457-81B8-10660E01C95F}"/>
              </a:ext>
            </a:extLst>
          </p:cNvPr>
          <p:cNvPicPr>
            <a:picLocks noChangeAspect="1"/>
          </p:cNvPicPr>
          <p:nvPr/>
        </p:nvPicPr>
        <p:blipFill>
          <a:blip r:embed="rId3"/>
          <a:stretch>
            <a:fillRect/>
          </a:stretch>
        </p:blipFill>
        <p:spPr>
          <a:xfrm>
            <a:off x="885363" y="2077056"/>
            <a:ext cx="2309812" cy="1493412"/>
          </a:xfrm>
          <a:prstGeom prst="rect">
            <a:avLst/>
          </a:prstGeom>
        </p:spPr>
      </p:pic>
      <p:pic>
        <p:nvPicPr>
          <p:cNvPr id="4" name="Picture 3">
            <a:extLst>
              <a:ext uri="{FF2B5EF4-FFF2-40B4-BE49-F238E27FC236}">
                <a16:creationId xmlns:a16="http://schemas.microsoft.com/office/drawing/2014/main" id="{B4BF2C51-B2CE-4313-BC08-1C127A933B93}"/>
              </a:ext>
            </a:extLst>
          </p:cNvPr>
          <p:cNvPicPr>
            <a:picLocks noChangeAspect="1"/>
          </p:cNvPicPr>
          <p:nvPr/>
        </p:nvPicPr>
        <p:blipFill>
          <a:blip r:embed="rId4"/>
          <a:stretch>
            <a:fillRect/>
          </a:stretch>
        </p:blipFill>
        <p:spPr>
          <a:xfrm rot="5400000">
            <a:off x="6258864" y="1716931"/>
            <a:ext cx="1431237" cy="2110788"/>
          </a:xfrm>
          <a:prstGeom prst="rect">
            <a:avLst/>
          </a:prstGeom>
        </p:spPr>
      </p:pic>
      <p:pic>
        <p:nvPicPr>
          <p:cNvPr id="9" name="Picture 8">
            <a:extLst>
              <a:ext uri="{FF2B5EF4-FFF2-40B4-BE49-F238E27FC236}">
                <a16:creationId xmlns:a16="http://schemas.microsoft.com/office/drawing/2014/main" id="{68904224-7AC5-4D5F-8FF3-AEB70A5E7811}"/>
              </a:ext>
            </a:extLst>
          </p:cNvPr>
          <p:cNvPicPr>
            <a:picLocks noChangeAspect="1"/>
          </p:cNvPicPr>
          <p:nvPr/>
        </p:nvPicPr>
        <p:blipFill>
          <a:blip r:embed="rId5"/>
          <a:stretch>
            <a:fillRect/>
          </a:stretch>
        </p:blipFill>
        <p:spPr>
          <a:xfrm>
            <a:off x="75745" y="3647753"/>
            <a:ext cx="4060825" cy="3135132"/>
          </a:xfrm>
          <a:prstGeom prst="rect">
            <a:avLst/>
          </a:prstGeom>
        </p:spPr>
      </p:pic>
      <p:pic>
        <p:nvPicPr>
          <p:cNvPr id="6" name="Picture 5">
            <a:extLst>
              <a:ext uri="{FF2B5EF4-FFF2-40B4-BE49-F238E27FC236}">
                <a16:creationId xmlns:a16="http://schemas.microsoft.com/office/drawing/2014/main" id="{ADC374F5-14D4-42E3-A738-55D4DAEDF6B8}"/>
              </a:ext>
            </a:extLst>
          </p:cNvPr>
          <p:cNvPicPr>
            <a:picLocks noChangeAspect="1"/>
          </p:cNvPicPr>
          <p:nvPr/>
        </p:nvPicPr>
        <p:blipFill>
          <a:blip r:embed="rId6"/>
          <a:stretch>
            <a:fillRect/>
          </a:stretch>
        </p:blipFill>
        <p:spPr>
          <a:xfrm>
            <a:off x="4880711" y="3648839"/>
            <a:ext cx="4187544" cy="3132961"/>
          </a:xfrm>
          <a:prstGeom prst="rect">
            <a:avLst/>
          </a:prstGeom>
        </p:spPr>
      </p:pic>
      <p:sp>
        <p:nvSpPr>
          <p:cNvPr id="11" name="TextBox 36">
            <a:extLst>
              <a:ext uri="{FF2B5EF4-FFF2-40B4-BE49-F238E27FC236}">
                <a16:creationId xmlns:a16="http://schemas.microsoft.com/office/drawing/2014/main" id="{2D51727E-6DA0-43A3-BEB1-15A618F9A615}"/>
              </a:ext>
            </a:extLst>
          </p:cNvPr>
          <p:cNvSpPr txBox="1">
            <a:spLocks noChangeArrowheads="1"/>
          </p:cNvSpPr>
          <p:nvPr/>
        </p:nvSpPr>
        <p:spPr bwMode="auto">
          <a:xfrm>
            <a:off x="4880711" y="981839"/>
            <a:ext cx="42632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3000" b="1" dirty="0">
                <a:solidFill>
                  <a:schemeClr val="bg1"/>
                </a:solidFill>
              </a:rPr>
              <a:t>Non-contact Radar Sensors</a:t>
            </a:r>
          </a:p>
        </p:txBody>
      </p:sp>
      <p:sp>
        <p:nvSpPr>
          <p:cNvPr id="12" name="TextBox 36">
            <a:extLst>
              <a:ext uri="{FF2B5EF4-FFF2-40B4-BE49-F238E27FC236}">
                <a16:creationId xmlns:a16="http://schemas.microsoft.com/office/drawing/2014/main" id="{2E213C23-E295-48A9-A3DA-ED32C55D0171}"/>
              </a:ext>
            </a:extLst>
          </p:cNvPr>
          <p:cNvSpPr txBox="1">
            <a:spLocks noChangeArrowheads="1"/>
          </p:cNvSpPr>
          <p:nvPr/>
        </p:nvSpPr>
        <p:spPr bwMode="auto">
          <a:xfrm>
            <a:off x="0" y="981839"/>
            <a:ext cx="426328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3000" b="1" dirty="0">
                <a:solidFill>
                  <a:schemeClr val="bg1"/>
                </a:solidFill>
              </a:rPr>
              <a:t>Non-submersible Pressure Transducers</a:t>
            </a:r>
          </a:p>
        </p:txBody>
      </p:sp>
    </p:spTree>
    <p:extLst>
      <p:ext uri="{BB962C8B-B14F-4D97-AF65-F5344CB8AC3E}">
        <p14:creationId xmlns:p14="http://schemas.microsoft.com/office/powerpoint/2010/main" val="867886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D9D9D9"/>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DF88FAC4-C2ED-4534-AC15-8DA9B918C309}"/>
              </a:ext>
            </a:extLst>
          </p:cNvPr>
          <p:cNvSpPr/>
          <p:nvPr/>
        </p:nvSpPr>
        <p:spPr>
          <a:xfrm>
            <a:off x="1" y="896938"/>
            <a:ext cx="9144000" cy="5961062"/>
          </a:xfrm>
          <a:prstGeom prst="rect">
            <a:avLst/>
          </a:prstGeom>
          <a:solidFill>
            <a:srgbClr val="7FDFD5"/>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a:extLst>
              <a:ext uri="{FF2B5EF4-FFF2-40B4-BE49-F238E27FC236}">
                <a16:creationId xmlns:a16="http://schemas.microsoft.com/office/drawing/2014/main" id="{3DC52510-8404-411A-91B7-4B210EF4222E}"/>
              </a:ext>
            </a:extLst>
          </p:cNvPr>
          <p:cNvSpPr/>
          <p:nvPr/>
        </p:nvSpPr>
        <p:spPr>
          <a:xfrm>
            <a:off x="0" y="0"/>
            <a:ext cx="9144000" cy="762000"/>
          </a:xfrm>
          <a:prstGeom prst="rect">
            <a:avLst/>
          </a:prstGeom>
          <a:solidFill>
            <a:srgbClr val="FFFFCC"/>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20" name="TextBox 36">
            <a:extLst>
              <a:ext uri="{FF2B5EF4-FFF2-40B4-BE49-F238E27FC236}">
                <a16:creationId xmlns:a16="http://schemas.microsoft.com/office/drawing/2014/main" id="{B58B463B-93AE-420F-9F0D-14965227DBEE}"/>
              </a:ext>
            </a:extLst>
          </p:cNvPr>
          <p:cNvSpPr txBox="1">
            <a:spLocks noChangeArrowheads="1"/>
          </p:cNvSpPr>
          <p:nvPr/>
        </p:nvSpPr>
        <p:spPr bwMode="auto">
          <a:xfrm>
            <a:off x="52388" y="76200"/>
            <a:ext cx="909161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3000" b="1" dirty="0">
                <a:solidFill>
                  <a:schemeClr val="bg1"/>
                </a:solidFill>
              </a:rPr>
              <a:t>How Streamflow is Monitored</a:t>
            </a:r>
          </a:p>
        </p:txBody>
      </p:sp>
      <p:pic>
        <p:nvPicPr>
          <p:cNvPr id="4" name="Picture 3">
            <a:extLst>
              <a:ext uri="{FF2B5EF4-FFF2-40B4-BE49-F238E27FC236}">
                <a16:creationId xmlns:a16="http://schemas.microsoft.com/office/drawing/2014/main" id="{99024D0F-501D-4B80-BD54-6E6F38D947DA}"/>
              </a:ext>
            </a:extLst>
          </p:cNvPr>
          <p:cNvPicPr>
            <a:picLocks noChangeAspect="1"/>
          </p:cNvPicPr>
          <p:nvPr/>
        </p:nvPicPr>
        <p:blipFill>
          <a:blip r:embed="rId3"/>
          <a:stretch>
            <a:fillRect/>
          </a:stretch>
        </p:blipFill>
        <p:spPr>
          <a:xfrm>
            <a:off x="5921551" y="1544905"/>
            <a:ext cx="3137853" cy="5236895"/>
          </a:xfrm>
          <a:prstGeom prst="rect">
            <a:avLst/>
          </a:prstGeom>
        </p:spPr>
      </p:pic>
      <p:pic>
        <p:nvPicPr>
          <p:cNvPr id="8" name="Picture 7">
            <a:extLst>
              <a:ext uri="{FF2B5EF4-FFF2-40B4-BE49-F238E27FC236}">
                <a16:creationId xmlns:a16="http://schemas.microsoft.com/office/drawing/2014/main" id="{97B66FA6-34F6-4D8B-94E7-9EE4EDDC719C}"/>
              </a:ext>
            </a:extLst>
          </p:cNvPr>
          <p:cNvPicPr>
            <a:picLocks noChangeAspect="1"/>
          </p:cNvPicPr>
          <p:nvPr/>
        </p:nvPicPr>
        <p:blipFill>
          <a:blip r:embed="rId4"/>
          <a:stretch>
            <a:fillRect/>
          </a:stretch>
        </p:blipFill>
        <p:spPr>
          <a:xfrm>
            <a:off x="84596" y="3033156"/>
            <a:ext cx="4863147" cy="3750587"/>
          </a:xfrm>
          <a:prstGeom prst="rect">
            <a:avLst/>
          </a:prstGeom>
        </p:spPr>
      </p:pic>
      <p:pic>
        <p:nvPicPr>
          <p:cNvPr id="5" name="Picture 4">
            <a:extLst>
              <a:ext uri="{FF2B5EF4-FFF2-40B4-BE49-F238E27FC236}">
                <a16:creationId xmlns:a16="http://schemas.microsoft.com/office/drawing/2014/main" id="{214CEDE8-713F-4D5B-85B1-C95850C3AA89}"/>
              </a:ext>
            </a:extLst>
          </p:cNvPr>
          <p:cNvPicPr>
            <a:picLocks noChangeAspect="1"/>
          </p:cNvPicPr>
          <p:nvPr/>
        </p:nvPicPr>
        <p:blipFill>
          <a:blip r:embed="rId5"/>
          <a:stretch>
            <a:fillRect/>
          </a:stretch>
        </p:blipFill>
        <p:spPr>
          <a:xfrm>
            <a:off x="84596" y="995831"/>
            <a:ext cx="2597575" cy="1936699"/>
          </a:xfrm>
          <a:prstGeom prst="rect">
            <a:avLst/>
          </a:prstGeom>
        </p:spPr>
      </p:pic>
      <p:sp>
        <p:nvSpPr>
          <p:cNvPr id="12" name="TextBox 36">
            <a:extLst>
              <a:ext uri="{FF2B5EF4-FFF2-40B4-BE49-F238E27FC236}">
                <a16:creationId xmlns:a16="http://schemas.microsoft.com/office/drawing/2014/main" id="{8F090D9A-89DF-471E-AD18-89ED730C7EE9}"/>
              </a:ext>
            </a:extLst>
          </p:cNvPr>
          <p:cNvSpPr txBox="1">
            <a:spLocks noChangeArrowheads="1"/>
          </p:cNvSpPr>
          <p:nvPr/>
        </p:nvSpPr>
        <p:spPr bwMode="auto">
          <a:xfrm>
            <a:off x="2732934" y="1200459"/>
            <a:ext cx="313785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3000" b="1" dirty="0">
                <a:solidFill>
                  <a:schemeClr val="bg1"/>
                </a:solidFill>
              </a:rPr>
              <a:t>Discharge</a:t>
            </a:r>
          </a:p>
          <a:p>
            <a:pPr algn="ctr"/>
            <a:r>
              <a:rPr lang="en-US" altLang="en-US" sz="3000" b="1" dirty="0">
                <a:solidFill>
                  <a:schemeClr val="bg1"/>
                </a:solidFill>
              </a:rPr>
              <a:t>=</a:t>
            </a:r>
          </a:p>
          <a:p>
            <a:pPr algn="ctr"/>
            <a:r>
              <a:rPr lang="en-US" altLang="en-US" sz="3000" b="1" dirty="0">
                <a:solidFill>
                  <a:schemeClr val="bg1"/>
                </a:solidFill>
              </a:rPr>
              <a:t>Velocity x Area</a:t>
            </a:r>
          </a:p>
        </p:txBody>
      </p:sp>
    </p:spTree>
    <p:extLst>
      <p:ext uri="{BB962C8B-B14F-4D97-AF65-F5344CB8AC3E}">
        <p14:creationId xmlns:p14="http://schemas.microsoft.com/office/powerpoint/2010/main" val="1407869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D9D9D9"/>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DF88FAC4-C2ED-4534-AC15-8DA9B918C309}"/>
              </a:ext>
            </a:extLst>
          </p:cNvPr>
          <p:cNvSpPr/>
          <p:nvPr/>
        </p:nvSpPr>
        <p:spPr>
          <a:xfrm>
            <a:off x="0" y="844550"/>
            <a:ext cx="9144000" cy="6013450"/>
          </a:xfrm>
          <a:prstGeom prst="rect">
            <a:avLst/>
          </a:prstGeom>
          <a:solidFill>
            <a:srgbClr val="7FDFD5"/>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a:extLst>
              <a:ext uri="{FF2B5EF4-FFF2-40B4-BE49-F238E27FC236}">
                <a16:creationId xmlns:a16="http://schemas.microsoft.com/office/drawing/2014/main" id="{3DC52510-8404-411A-91B7-4B210EF4222E}"/>
              </a:ext>
            </a:extLst>
          </p:cNvPr>
          <p:cNvSpPr/>
          <p:nvPr/>
        </p:nvSpPr>
        <p:spPr>
          <a:xfrm>
            <a:off x="0" y="0"/>
            <a:ext cx="9144000" cy="771525"/>
          </a:xfrm>
          <a:prstGeom prst="rect">
            <a:avLst/>
          </a:prstGeom>
          <a:solidFill>
            <a:srgbClr val="FFFFCC"/>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268" name="Picture 1">
            <a:extLst>
              <a:ext uri="{FF2B5EF4-FFF2-40B4-BE49-F238E27FC236}">
                <a16:creationId xmlns:a16="http://schemas.microsoft.com/office/drawing/2014/main" id="{5FDCF765-5E8F-4BFD-B670-C5895D116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00200"/>
            <a:ext cx="7416800" cy="43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Box 36">
            <a:extLst>
              <a:ext uri="{FF2B5EF4-FFF2-40B4-BE49-F238E27FC236}">
                <a16:creationId xmlns:a16="http://schemas.microsoft.com/office/drawing/2014/main" id="{C2945391-E4EA-454C-BA64-26C548E91A0C}"/>
              </a:ext>
            </a:extLst>
          </p:cNvPr>
          <p:cNvSpPr txBox="1">
            <a:spLocks noChangeArrowheads="1"/>
          </p:cNvSpPr>
          <p:nvPr/>
        </p:nvSpPr>
        <p:spPr bwMode="auto">
          <a:xfrm>
            <a:off x="52388" y="76200"/>
            <a:ext cx="909161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3000" b="1" dirty="0">
                <a:solidFill>
                  <a:schemeClr val="bg1"/>
                </a:solidFill>
              </a:rPr>
              <a:t>How Streamflow is Monitored</a:t>
            </a:r>
          </a:p>
        </p:txBody>
      </p:sp>
      <p:sp>
        <p:nvSpPr>
          <p:cNvPr id="11270" name="TextBox 36">
            <a:extLst>
              <a:ext uri="{FF2B5EF4-FFF2-40B4-BE49-F238E27FC236}">
                <a16:creationId xmlns:a16="http://schemas.microsoft.com/office/drawing/2014/main" id="{1A4D89E1-6AD1-4AEE-9376-F06BA6F91253}"/>
              </a:ext>
            </a:extLst>
          </p:cNvPr>
          <p:cNvSpPr txBox="1">
            <a:spLocks noChangeArrowheads="1"/>
          </p:cNvSpPr>
          <p:nvPr/>
        </p:nvSpPr>
        <p:spPr bwMode="auto">
          <a:xfrm>
            <a:off x="114300" y="890588"/>
            <a:ext cx="909161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3000" b="1">
                <a:solidFill>
                  <a:schemeClr val="bg1"/>
                </a:solidFill>
              </a:rPr>
              <a:t>Fountain Creek at Pueblo </a:t>
            </a:r>
          </a:p>
        </p:txBody>
      </p:sp>
      <p:sp>
        <p:nvSpPr>
          <p:cNvPr id="11271" name="TextBox 13">
            <a:extLst>
              <a:ext uri="{FF2B5EF4-FFF2-40B4-BE49-F238E27FC236}">
                <a16:creationId xmlns:a16="http://schemas.microsoft.com/office/drawing/2014/main" id="{9EC89938-89DC-4D4E-8D57-9E041511A1BE}"/>
              </a:ext>
            </a:extLst>
          </p:cNvPr>
          <p:cNvSpPr txBox="1">
            <a:spLocks noChangeArrowheads="1"/>
          </p:cNvSpPr>
          <p:nvPr/>
        </p:nvSpPr>
        <p:spPr bwMode="auto">
          <a:xfrm>
            <a:off x="838200" y="4400550"/>
            <a:ext cx="76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000" b="1">
                <a:solidFill>
                  <a:schemeClr val="bg1"/>
                </a:solidFill>
              </a:rPr>
              <a:t>2.90</a:t>
            </a:r>
          </a:p>
        </p:txBody>
      </p:sp>
      <p:sp>
        <p:nvSpPr>
          <p:cNvPr id="11272" name="TextBox 14">
            <a:extLst>
              <a:ext uri="{FF2B5EF4-FFF2-40B4-BE49-F238E27FC236}">
                <a16:creationId xmlns:a16="http://schemas.microsoft.com/office/drawing/2014/main" id="{E7A4A450-01CA-494D-88BB-E42FEF60F9FB}"/>
              </a:ext>
            </a:extLst>
          </p:cNvPr>
          <p:cNvSpPr txBox="1">
            <a:spLocks noChangeArrowheads="1"/>
          </p:cNvSpPr>
          <p:nvPr/>
        </p:nvSpPr>
        <p:spPr bwMode="auto">
          <a:xfrm>
            <a:off x="838200" y="2971800"/>
            <a:ext cx="76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000" b="1">
                <a:solidFill>
                  <a:schemeClr val="bg1"/>
                </a:solidFill>
              </a:rPr>
              <a:t>3.90</a:t>
            </a:r>
          </a:p>
        </p:txBody>
      </p:sp>
      <p:sp>
        <p:nvSpPr>
          <p:cNvPr id="11273" name="TextBox 15">
            <a:extLst>
              <a:ext uri="{FF2B5EF4-FFF2-40B4-BE49-F238E27FC236}">
                <a16:creationId xmlns:a16="http://schemas.microsoft.com/office/drawing/2014/main" id="{F0E1DBF6-9E93-4720-A9C1-20E6953DD99D}"/>
              </a:ext>
            </a:extLst>
          </p:cNvPr>
          <p:cNvSpPr txBox="1">
            <a:spLocks noChangeArrowheads="1"/>
          </p:cNvSpPr>
          <p:nvPr/>
        </p:nvSpPr>
        <p:spPr bwMode="auto">
          <a:xfrm>
            <a:off x="669925" y="1446213"/>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000" b="1">
                <a:solidFill>
                  <a:schemeClr val="bg1"/>
                </a:solidFill>
              </a:rPr>
              <a:t>13.90</a:t>
            </a:r>
          </a:p>
        </p:txBody>
      </p:sp>
      <p:sp>
        <p:nvSpPr>
          <p:cNvPr id="11274" name="TextBox 16">
            <a:extLst>
              <a:ext uri="{FF2B5EF4-FFF2-40B4-BE49-F238E27FC236}">
                <a16:creationId xmlns:a16="http://schemas.microsoft.com/office/drawing/2014/main" id="{00AA98A9-BFBB-4DC5-B0E1-F96E123100CF}"/>
              </a:ext>
            </a:extLst>
          </p:cNvPr>
          <p:cNvSpPr txBox="1">
            <a:spLocks noChangeArrowheads="1"/>
          </p:cNvSpPr>
          <p:nvPr/>
        </p:nvSpPr>
        <p:spPr bwMode="auto">
          <a:xfrm rot="-5400000">
            <a:off x="-2555875" y="3606801"/>
            <a:ext cx="5832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2000" b="1" dirty="0">
                <a:solidFill>
                  <a:schemeClr val="bg1"/>
                </a:solidFill>
              </a:rPr>
              <a:t>Gage height (ft)</a:t>
            </a:r>
          </a:p>
        </p:txBody>
      </p:sp>
      <p:sp>
        <p:nvSpPr>
          <p:cNvPr id="11275" name="TextBox 17">
            <a:extLst>
              <a:ext uri="{FF2B5EF4-FFF2-40B4-BE49-F238E27FC236}">
                <a16:creationId xmlns:a16="http://schemas.microsoft.com/office/drawing/2014/main" id="{3BA6E5E0-D49D-4B32-BF47-7A98F8F6354E}"/>
              </a:ext>
            </a:extLst>
          </p:cNvPr>
          <p:cNvSpPr txBox="1">
            <a:spLocks noChangeArrowheads="1"/>
          </p:cNvSpPr>
          <p:nvPr/>
        </p:nvSpPr>
        <p:spPr bwMode="auto">
          <a:xfrm>
            <a:off x="2144713" y="5999163"/>
            <a:ext cx="76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000" b="1">
                <a:solidFill>
                  <a:schemeClr val="bg1"/>
                </a:solidFill>
              </a:rPr>
              <a:t>1</a:t>
            </a:r>
          </a:p>
        </p:txBody>
      </p:sp>
      <p:sp>
        <p:nvSpPr>
          <p:cNvPr id="11276" name="TextBox 18">
            <a:extLst>
              <a:ext uri="{FF2B5EF4-FFF2-40B4-BE49-F238E27FC236}">
                <a16:creationId xmlns:a16="http://schemas.microsoft.com/office/drawing/2014/main" id="{4B85414A-7DAD-4A9E-9A8C-FE9D02E6D060}"/>
              </a:ext>
            </a:extLst>
          </p:cNvPr>
          <p:cNvSpPr txBox="1">
            <a:spLocks noChangeArrowheads="1"/>
          </p:cNvSpPr>
          <p:nvPr/>
        </p:nvSpPr>
        <p:spPr bwMode="auto">
          <a:xfrm>
            <a:off x="3478213" y="6011863"/>
            <a:ext cx="76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000" b="1">
                <a:solidFill>
                  <a:schemeClr val="bg1"/>
                </a:solidFill>
              </a:rPr>
              <a:t>10</a:t>
            </a:r>
          </a:p>
        </p:txBody>
      </p:sp>
      <p:sp>
        <p:nvSpPr>
          <p:cNvPr id="11277" name="TextBox 19">
            <a:extLst>
              <a:ext uri="{FF2B5EF4-FFF2-40B4-BE49-F238E27FC236}">
                <a16:creationId xmlns:a16="http://schemas.microsoft.com/office/drawing/2014/main" id="{3ED36B41-79F3-4D32-BE9B-1EA3240E6044}"/>
              </a:ext>
            </a:extLst>
          </p:cNvPr>
          <p:cNvSpPr txBox="1">
            <a:spLocks noChangeArrowheads="1"/>
          </p:cNvSpPr>
          <p:nvPr/>
        </p:nvSpPr>
        <p:spPr bwMode="auto">
          <a:xfrm>
            <a:off x="5051425" y="6040438"/>
            <a:ext cx="76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000" b="1">
                <a:solidFill>
                  <a:schemeClr val="bg1"/>
                </a:solidFill>
              </a:rPr>
              <a:t>100</a:t>
            </a:r>
          </a:p>
        </p:txBody>
      </p:sp>
      <p:sp>
        <p:nvSpPr>
          <p:cNvPr id="11278" name="TextBox 20">
            <a:extLst>
              <a:ext uri="{FF2B5EF4-FFF2-40B4-BE49-F238E27FC236}">
                <a16:creationId xmlns:a16="http://schemas.microsoft.com/office/drawing/2014/main" id="{15E73AC6-9E8B-4954-A41E-731E7DB794FA}"/>
              </a:ext>
            </a:extLst>
          </p:cNvPr>
          <p:cNvSpPr txBox="1">
            <a:spLocks noChangeArrowheads="1"/>
          </p:cNvSpPr>
          <p:nvPr/>
        </p:nvSpPr>
        <p:spPr bwMode="auto">
          <a:xfrm>
            <a:off x="6243638" y="6040438"/>
            <a:ext cx="995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000" b="1">
                <a:solidFill>
                  <a:schemeClr val="bg1"/>
                </a:solidFill>
              </a:rPr>
              <a:t>1,000</a:t>
            </a:r>
          </a:p>
        </p:txBody>
      </p:sp>
      <p:sp>
        <p:nvSpPr>
          <p:cNvPr id="11279" name="TextBox 21">
            <a:extLst>
              <a:ext uri="{FF2B5EF4-FFF2-40B4-BE49-F238E27FC236}">
                <a16:creationId xmlns:a16="http://schemas.microsoft.com/office/drawing/2014/main" id="{1DB0D044-7FDC-4238-ACA7-2E39DA2AC223}"/>
              </a:ext>
            </a:extLst>
          </p:cNvPr>
          <p:cNvSpPr txBox="1">
            <a:spLocks noChangeArrowheads="1"/>
          </p:cNvSpPr>
          <p:nvPr/>
        </p:nvSpPr>
        <p:spPr bwMode="auto">
          <a:xfrm>
            <a:off x="7620000" y="6005513"/>
            <a:ext cx="995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sz="2000" b="1">
                <a:solidFill>
                  <a:schemeClr val="bg1"/>
                </a:solidFill>
              </a:rPr>
              <a:t>10,000</a:t>
            </a:r>
          </a:p>
        </p:txBody>
      </p:sp>
      <p:pic>
        <p:nvPicPr>
          <p:cNvPr id="11280" name="Picture 3">
            <a:extLst>
              <a:ext uri="{FF2B5EF4-FFF2-40B4-BE49-F238E27FC236}">
                <a16:creationId xmlns:a16="http://schemas.microsoft.com/office/drawing/2014/main" id="{5936D7D3-B838-4A16-AAE7-0FB4E40E98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600" y="4584700"/>
            <a:ext cx="214313" cy="3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Connector 22">
            <a:extLst>
              <a:ext uri="{FF2B5EF4-FFF2-40B4-BE49-F238E27FC236}">
                <a16:creationId xmlns:a16="http://schemas.microsoft.com/office/drawing/2014/main" id="{A215CEB5-993A-4D8E-BC2D-FA3B02B4654D}"/>
              </a:ext>
            </a:extLst>
          </p:cNvPr>
          <p:cNvCxnSpPr>
            <a:cxnSpLocks/>
          </p:cNvCxnSpPr>
          <p:nvPr/>
        </p:nvCxnSpPr>
        <p:spPr>
          <a:xfrm>
            <a:off x="1524000" y="3168650"/>
            <a:ext cx="190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0000512-075A-4865-ACDE-121C33789C6B}"/>
              </a:ext>
            </a:extLst>
          </p:cNvPr>
          <p:cNvCxnSpPr>
            <a:cxnSpLocks/>
          </p:cNvCxnSpPr>
          <p:nvPr/>
        </p:nvCxnSpPr>
        <p:spPr>
          <a:xfrm>
            <a:off x="1498600" y="1600200"/>
            <a:ext cx="190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13A1A55-5485-406B-9E50-D13F0437754B}"/>
              </a:ext>
            </a:extLst>
          </p:cNvPr>
          <p:cNvCxnSpPr>
            <a:cxnSpLocks/>
          </p:cNvCxnSpPr>
          <p:nvPr/>
        </p:nvCxnSpPr>
        <p:spPr>
          <a:xfrm flipV="1">
            <a:off x="2286000" y="5791200"/>
            <a:ext cx="0" cy="1762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12960B7-44E2-48B5-B8EE-02F5C20CDF6F}"/>
              </a:ext>
            </a:extLst>
          </p:cNvPr>
          <p:cNvCxnSpPr>
            <a:cxnSpLocks/>
          </p:cNvCxnSpPr>
          <p:nvPr/>
        </p:nvCxnSpPr>
        <p:spPr>
          <a:xfrm flipV="1">
            <a:off x="3733800" y="5772150"/>
            <a:ext cx="0" cy="1762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D9456F0-CE24-4E11-AFEC-105FFBADE7FD}"/>
              </a:ext>
            </a:extLst>
          </p:cNvPr>
          <p:cNvCxnSpPr>
            <a:cxnSpLocks/>
          </p:cNvCxnSpPr>
          <p:nvPr/>
        </p:nvCxnSpPr>
        <p:spPr>
          <a:xfrm flipV="1">
            <a:off x="5334000" y="5772150"/>
            <a:ext cx="0" cy="1762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5C3F55-1D48-49BE-979E-A33036417522}"/>
              </a:ext>
            </a:extLst>
          </p:cNvPr>
          <p:cNvCxnSpPr>
            <a:cxnSpLocks/>
          </p:cNvCxnSpPr>
          <p:nvPr/>
        </p:nvCxnSpPr>
        <p:spPr>
          <a:xfrm flipV="1">
            <a:off x="6629400" y="5772150"/>
            <a:ext cx="0" cy="1762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0C0CF54-C880-4522-B234-83B959AE182B}"/>
              </a:ext>
            </a:extLst>
          </p:cNvPr>
          <p:cNvCxnSpPr>
            <a:cxnSpLocks/>
          </p:cNvCxnSpPr>
          <p:nvPr/>
        </p:nvCxnSpPr>
        <p:spPr>
          <a:xfrm flipV="1">
            <a:off x="8153400" y="5772150"/>
            <a:ext cx="0" cy="1762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EB08325-5A12-45E1-907D-BE10BD976548}"/>
              </a:ext>
            </a:extLst>
          </p:cNvPr>
          <p:cNvSpPr/>
          <p:nvPr/>
        </p:nvSpPr>
        <p:spPr>
          <a:xfrm>
            <a:off x="1498600" y="1600200"/>
            <a:ext cx="7442200" cy="4348163"/>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89" name="TextBox 34">
            <a:extLst>
              <a:ext uri="{FF2B5EF4-FFF2-40B4-BE49-F238E27FC236}">
                <a16:creationId xmlns:a16="http://schemas.microsoft.com/office/drawing/2014/main" id="{F289260F-4CB6-4E10-B3F6-5BD2A5B99AAC}"/>
              </a:ext>
            </a:extLst>
          </p:cNvPr>
          <p:cNvSpPr txBox="1">
            <a:spLocks noChangeArrowheads="1"/>
          </p:cNvSpPr>
          <p:nvPr/>
        </p:nvSpPr>
        <p:spPr bwMode="auto">
          <a:xfrm>
            <a:off x="1498600" y="6419850"/>
            <a:ext cx="7485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2000" b="1" dirty="0">
                <a:solidFill>
                  <a:schemeClr val="bg1"/>
                </a:solidFill>
              </a:rPr>
              <a:t>Discharge (cubic feet per second)</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Perspective</Template>
  <TotalTime>27243</TotalTime>
  <Pages>4</Pages>
  <Words>515</Words>
  <Application>Microsoft Office PowerPoint</Application>
  <PresentationFormat>On-screen Show (4:3)</PresentationFormat>
  <Paragraphs>177</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Tahoma</vt:lpstr>
      <vt:lpstr>Times New Roman</vt:lpstr>
      <vt:lpstr>Wingdings</vt:lpstr>
      <vt:lpstr>Perspective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USGS</Company>
  <LinksUpToDate>false</LinksUpToDate>
  <SharedDoc>false</SharedDoc>
  <HyperlinkBase>http://www.usgs.gov/visual-id/specs/slides/slide.html</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Template for Slide Presentations</dc:title>
  <dc:subject>Presentation format with USGS Visual Identity</dc:subject>
  <dc:creator>VIScom</dc:creator>
  <dc:description>Updated to incorporate revised Visual Identity (VID)System guidelines on fonts.  An exception to using the VID fonts is allowed for presentation materials.   The font Arial should be substituted for the VID fonts Univers Condensed Bold and Times Roman</dc:description>
  <cp:lastModifiedBy>Brown, Krystal D</cp:lastModifiedBy>
  <cp:revision>496</cp:revision>
  <cp:lastPrinted>2018-09-15T00:05:29Z</cp:lastPrinted>
  <dcterms:created xsi:type="dcterms:W3CDTF">1998-01-16T15:44:57Z</dcterms:created>
  <dcterms:modified xsi:type="dcterms:W3CDTF">2020-08-05T20:19:56Z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23101093</vt:i4>
  </property>
  <property fmtid="{D5CDD505-2E9C-101B-9397-08002B2CF9AE}" pid="3" name="_NewReviewCycle">
    <vt:lpwstr/>
  </property>
  <property fmtid="{D5CDD505-2E9C-101B-9397-08002B2CF9AE}" pid="4" name="_EmailSubject">
    <vt:lpwstr>CAG Agenda for September 11, 2020</vt:lpwstr>
  </property>
  <property fmtid="{D5CDD505-2E9C-101B-9397-08002B2CF9AE}" pid="5" name="_AuthorEmail">
    <vt:lpwstr>aberlemann@csu.org</vt:lpwstr>
  </property>
  <property fmtid="{D5CDD505-2E9C-101B-9397-08002B2CF9AE}" pid="6" name="_AuthorEmailDisplayName">
    <vt:lpwstr>Annie Berlemann</vt:lpwstr>
  </property>
</Properties>
</file>